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  <p:sldMasterId id="2147483674" r:id="rId2"/>
    <p:sldMasterId id="2147483648" r:id="rId3"/>
    <p:sldMasterId id="2147483683" r:id="rId4"/>
  </p:sldMasterIdLst>
  <p:notesMasterIdLst>
    <p:notesMasterId r:id="rId50"/>
  </p:notesMasterIdLst>
  <p:sldIdLst>
    <p:sldId id="256" r:id="rId5"/>
    <p:sldId id="258" r:id="rId6"/>
    <p:sldId id="257" r:id="rId7"/>
    <p:sldId id="259" r:id="rId8"/>
    <p:sldId id="1952" r:id="rId9"/>
    <p:sldId id="1904" r:id="rId10"/>
    <p:sldId id="1930" r:id="rId11"/>
    <p:sldId id="1931" r:id="rId12"/>
    <p:sldId id="1932" r:id="rId13"/>
    <p:sldId id="1953" r:id="rId14"/>
    <p:sldId id="1954" r:id="rId15"/>
    <p:sldId id="1934" r:id="rId16"/>
    <p:sldId id="1936" r:id="rId17"/>
    <p:sldId id="1955" r:id="rId18"/>
    <p:sldId id="1956" r:id="rId19"/>
    <p:sldId id="2076137766" r:id="rId20"/>
    <p:sldId id="2076137764" r:id="rId21"/>
    <p:sldId id="1927" r:id="rId22"/>
    <p:sldId id="1938" r:id="rId23"/>
    <p:sldId id="1960" r:id="rId24"/>
    <p:sldId id="1957" r:id="rId25"/>
    <p:sldId id="1959" r:id="rId26"/>
    <p:sldId id="1961" r:id="rId27"/>
    <p:sldId id="1962" r:id="rId28"/>
    <p:sldId id="1963" r:id="rId29"/>
    <p:sldId id="1964" r:id="rId30"/>
    <p:sldId id="1965" r:id="rId31"/>
    <p:sldId id="1948" r:id="rId32"/>
    <p:sldId id="1940" r:id="rId33"/>
    <p:sldId id="1942" r:id="rId34"/>
    <p:sldId id="2076137755" r:id="rId35"/>
    <p:sldId id="2076137757" r:id="rId36"/>
    <p:sldId id="2076137759" r:id="rId37"/>
    <p:sldId id="2076137760" r:id="rId38"/>
    <p:sldId id="2076137761" r:id="rId39"/>
    <p:sldId id="2076137762" r:id="rId40"/>
    <p:sldId id="2076137763" r:id="rId41"/>
    <p:sldId id="2076137767" r:id="rId42"/>
    <p:sldId id="1966" r:id="rId43"/>
    <p:sldId id="2076137625" r:id="rId44"/>
    <p:sldId id="2076137752" r:id="rId45"/>
    <p:sldId id="2076137754" r:id="rId46"/>
    <p:sldId id="1925" r:id="rId47"/>
    <p:sldId id="260" r:id="rId48"/>
    <p:sldId id="192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1052"/>
    <a:srgbClr val="3C104F"/>
    <a:srgbClr val="3F1B52"/>
    <a:srgbClr val="922C49"/>
    <a:srgbClr val="863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6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24" y="51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6024B-B529-49E0-B2F2-B86B83B0F038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A2545-10A0-44E0-8636-F8D78AB372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303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A6E44E-4160-1B4E-88A8-11A5692A4238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23/06/2022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11D2E-B389-E448-BA1F-062E2F8346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8258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A6E44E-4160-1B4E-88A8-11A5692A4238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23/06/2022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11D2E-B389-E448-BA1F-062E2F83462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783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A6E44E-4160-1B4E-88A8-11A5692A4238}" type="datetime1">
              <a:rPr lang="en-GB" smtClean="0"/>
              <a:t>23/06/2022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F11D2E-B389-E448-BA1F-062E2F83462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2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276D8-0FBA-958C-B931-39A0152C0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7639" y="2031520"/>
            <a:ext cx="5464557" cy="1807234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687EF-997F-6CFC-05E9-FA420EEB3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7639" y="4005052"/>
            <a:ext cx="5464557" cy="3469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6693F0-90D4-2BDC-D5A3-6F1CE975D7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1771" y="390101"/>
            <a:ext cx="4582164" cy="607779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D020DA-9921-A2DE-9CD0-615202666A70}"/>
              </a:ext>
            </a:extLst>
          </p:cNvPr>
          <p:cNvCxnSpPr/>
          <p:nvPr userDrawn="1"/>
        </p:nvCxnSpPr>
        <p:spPr>
          <a:xfrm>
            <a:off x="5637639" y="1600204"/>
            <a:ext cx="5464557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9CD3F1-B85B-4812-A6AA-83070505A95E}"/>
              </a:ext>
            </a:extLst>
          </p:cNvPr>
          <p:cNvCxnSpPr/>
          <p:nvPr userDrawn="1"/>
        </p:nvCxnSpPr>
        <p:spPr>
          <a:xfrm>
            <a:off x="5637639" y="4814982"/>
            <a:ext cx="5464557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2B7384D2-F753-F185-7A4F-65EC88A34C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92086" y="628533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C9CCE13C-EBF1-43EF-80CB-75F334D253BC}" type="datetimeFigureOut">
              <a:rPr lang="en-US" smtClean="0"/>
              <a:pPr/>
              <a:t>6/23/2022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75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663A6-70A7-59FB-360E-0085CD3A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B19C9-FAF5-DDE8-B681-27CEDF78E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CDD00-4B5E-A628-B764-D46EF16E21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6857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7B59B-6A22-4F6A-5A8A-2D9B49146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713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319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0">
              <a:schemeClr val="bg1"/>
            </a:gs>
            <a:gs pos="100000">
              <a:schemeClr val="accent1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56792"/>
            <a:ext cx="10442376" cy="4608512"/>
          </a:xfrm>
          <a:prstGeom prst="rect">
            <a:avLst/>
          </a:prstGeom>
        </p:spPr>
        <p:txBody>
          <a:bodyPr/>
          <a:lstStyle>
            <a:lvl1pPr>
              <a:defRPr sz="4800" baseline="0">
                <a:solidFill>
                  <a:srgbClr val="FFFFFF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9" t="9069" r="74826" b="30866"/>
          <a:stretch/>
        </p:blipFill>
        <p:spPr>
          <a:xfrm>
            <a:off x="7854624" y="-531440"/>
            <a:ext cx="4337376" cy="738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486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header &amp; foo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273" y="338579"/>
            <a:ext cx="9686225" cy="447675"/>
          </a:xfrm>
          <a:prstGeom prst="rect">
            <a:avLst/>
          </a:prstGeom>
        </p:spPr>
        <p:txBody>
          <a:bodyPr lIns="36000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baseline="0" dirty="0">
                <a:solidFill>
                  <a:schemeClr val="accent1"/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n-US" dirty="0"/>
              <a:t>Slide title here lorem ipsum sit </a:t>
            </a:r>
            <a:r>
              <a:rPr lang="en-US" dirty="0" err="1"/>
              <a:t>dolore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877878"/>
            <a:ext cx="12192000" cy="4571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390526" y="1162914"/>
            <a:ext cx="10890052" cy="4354318"/>
          </a:xfrm>
          <a:prstGeom prst="rect">
            <a:avLst/>
          </a:prstGeom>
        </p:spPr>
        <p:txBody>
          <a:bodyPr lIns="36000" numCol="1" spcCol="288000">
            <a:normAutofit/>
          </a:bodyPr>
          <a:lstStyle>
            <a:lvl1pPr marL="342900" indent="-342900">
              <a:spcAft>
                <a:spcPts val="600"/>
              </a:spcAft>
              <a:buClr>
                <a:schemeClr val="tx2"/>
              </a:buClr>
              <a:buSzPct val="80000"/>
              <a:buFont typeface="Arial" charset="0"/>
              <a:buChar char="•"/>
              <a:defRPr sz="1600" b="0" baseline="0">
                <a:solidFill>
                  <a:schemeClr val="tx2"/>
                </a:solidFill>
                <a:latin typeface="Roboto" pitchFamily="2" charset="0"/>
                <a:ea typeface="Roboto" pitchFamily="2" charset="0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2 column text area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T</a:t>
            </a:r>
            <a:endParaRPr lang="en-US" dirty="0"/>
          </a:p>
          <a:p>
            <a:pPr lvl="0"/>
            <a:r>
              <a:rPr lang="en-GB" dirty="0"/>
              <a:t>T</a:t>
            </a:r>
            <a:endParaRPr lang="en-US" dirty="0"/>
          </a:p>
          <a:p>
            <a:pPr lvl="0"/>
            <a:r>
              <a:rPr lang="en-GB" dirty="0"/>
              <a:t>T</a:t>
            </a:r>
            <a:endParaRPr lang="en-US" dirty="0"/>
          </a:p>
          <a:p>
            <a:pPr lvl="0"/>
            <a:r>
              <a:rPr lang="en-GB" dirty="0"/>
              <a:t>T</a:t>
            </a:r>
            <a:endParaRPr lang="en-US" dirty="0"/>
          </a:p>
          <a:p>
            <a:pPr lvl="0"/>
            <a:r>
              <a:rPr lang="en-GB" dirty="0"/>
              <a:t>T</a:t>
            </a:r>
            <a:endParaRPr lang="en-US" dirty="0"/>
          </a:p>
          <a:p>
            <a:pPr lvl="0"/>
            <a:r>
              <a:rPr lang="en-GB" dirty="0"/>
              <a:t>T</a:t>
            </a:r>
            <a:endParaRPr lang="en-US" dirty="0"/>
          </a:p>
          <a:p>
            <a:pPr lvl="0"/>
            <a:r>
              <a:rPr lang="en-GB" dirty="0"/>
              <a:t>T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AD61D-5729-4221-86B1-784EFB3FA45F}"/>
              </a:ext>
            </a:extLst>
          </p:cNvPr>
          <p:cNvSpPr txBox="1"/>
          <p:nvPr userDrawn="1"/>
        </p:nvSpPr>
        <p:spPr>
          <a:xfrm>
            <a:off x="119336" y="6541823"/>
            <a:ext cx="3024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  <a:latin typeface="Arial" panose="020B0604020202020204" pitchFamily="34" charset="0"/>
                <a:ea typeface="Roboto Lt" pitchFamily="2" charset="0"/>
                <a:cs typeface="Arial" panose="020B0604020202020204" pitchFamily="34" charset="0"/>
              </a:rPr>
              <a:t>© 2022 IOTech Systems Limited. Confidential </a:t>
            </a:r>
            <a:endParaRPr lang="en-GB" sz="900" dirty="0">
              <a:solidFill>
                <a:schemeClr val="tx2"/>
              </a:solidFill>
              <a:latin typeface="Arial" panose="020B0604020202020204" pitchFamily="34" charset="0"/>
              <a:ea typeface="Roboto L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312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blipFill dpi="0" rotWithShape="1">
          <a:blip r:embed="rId2">
            <a:lum/>
          </a:blip>
          <a:srcRect/>
          <a:stretch>
            <a:fillRect l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1BE4-E181-458B-9F2E-7EF0C709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3104964"/>
            <a:ext cx="6945881" cy="64807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accent2">
                    <a:lumMod val="75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6E03EC-0335-47D8-96F2-F07206876E5A}"/>
              </a:ext>
            </a:extLst>
          </p:cNvPr>
          <p:cNvSpPr/>
          <p:nvPr userDrawn="1"/>
        </p:nvSpPr>
        <p:spPr>
          <a:xfrm>
            <a:off x="0" y="3861048"/>
            <a:ext cx="6672064" cy="7200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34842-4696-4FC8-9DFD-03E866D117B5}"/>
              </a:ext>
            </a:extLst>
          </p:cNvPr>
          <p:cNvSpPr txBox="1"/>
          <p:nvPr userDrawn="1"/>
        </p:nvSpPr>
        <p:spPr>
          <a:xfrm>
            <a:off x="119336" y="6541823"/>
            <a:ext cx="35283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  <a:latin typeface="Arial" panose="020B0604020202020204" pitchFamily="34" charset="0"/>
                <a:ea typeface="Roboto Lt" pitchFamily="2" charset="0"/>
                <a:cs typeface="Arial" panose="020B0604020202020204" pitchFamily="34" charset="0"/>
              </a:rPr>
              <a:t>© 2022 IOTech Systems Limited. Confidential </a:t>
            </a:r>
            <a:endParaRPr lang="en-GB" sz="900" dirty="0">
              <a:solidFill>
                <a:schemeClr val="tx2"/>
              </a:solidFill>
              <a:latin typeface="Arial" panose="020B0604020202020204" pitchFamily="34" charset="0"/>
              <a:ea typeface="Roboto L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794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41BE4-E181-458B-9F2E-7EF0C709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3104964"/>
            <a:ext cx="6945881" cy="648072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accent2">
                    <a:lumMod val="75000"/>
                  </a:schemeClr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6E03EC-0335-47D8-96F2-F07206876E5A}"/>
              </a:ext>
            </a:extLst>
          </p:cNvPr>
          <p:cNvSpPr/>
          <p:nvPr userDrawn="1"/>
        </p:nvSpPr>
        <p:spPr>
          <a:xfrm>
            <a:off x="0" y="3861048"/>
            <a:ext cx="6672064" cy="7200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352C6-8DE2-4FB4-9543-08DE0B1FD9EE}"/>
              </a:ext>
            </a:extLst>
          </p:cNvPr>
          <p:cNvSpPr txBox="1"/>
          <p:nvPr userDrawn="1"/>
        </p:nvSpPr>
        <p:spPr>
          <a:xfrm>
            <a:off x="119336" y="6541823"/>
            <a:ext cx="37444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  <a:latin typeface="Arial" panose="020B0604020202020204" pitchFamily="34" charset="0"/>
                <a:ea typeface="Roboto Lt" pitchFamily="2" charset="0"/>
                <a:cs typeface="Arial" panose="020B0604020202020204" pitchFamily="34" charset="0"/>
              </a:rPr>
              <a:t>© 2022 IOTech Systems Limited. Confidential </a:t>
            </a:r>
            <a:endParaRPr lang="en-GB" sz="900" dirty="0">
              <a:solidFill>
                <a:schemeClr val="tx2"/>
              </a:solidFill>
              <a:latin typeface="Arial" panose="020B0604020202020204" pitchFamily="34" charset="0"/>
              <a:ea typeface="Roboto L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460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8D4F024-46CF-40C9-A611-7A5691883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526" y="338579"/>
            <a:ext cx="9720972" cy="447675"/>
          </a:xfrm>
          <a:prstGeom prst="rect">
            <a:avLst/>
          </a:prstGeom>
        </p:spPr>
        <p:txBody>
          <a:bodyPr lIns="36000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baseline="0" dirty="0">
                <a:solidFill>
                  <a:schemeClr val="accent1"/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n-US" dirty="0"/>
              <a:t>Slide title here lorem ipsum sit </a:t>
            </a:r>
            <a:r>
              <a:rPr lang="en-US" dirty="0" err="1"/>
              <a:t>dolore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6EE146A-A9F5-4211-ADE9-3CC8DC9837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9081" y="2078712"/>
            <a:ext cx="5058847" cy="1062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  <a:latin typeface="Roboto" pitchFamily="2" charset="0"/>
                <a:ea typeface="Roboto" pitchFamily="2" charset="0"/>
              </a:defRPr>
            </a:lvl1pPr>
          </a:lstStyle>
          <a:p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Derum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voluptae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accullia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id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mincipsundae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pos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et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quo con et pliant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molorporecum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ipsandae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nullaccusdam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is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verum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velis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quiscia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eperupta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quatur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eiction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ipsa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volorum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quias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volore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eosanis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experfera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volenis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ex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eum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renitatatur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cumquamendi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doluptaerum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exceatum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laboreh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enditaspe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que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conecum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doluptas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nobis et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unt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et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eume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nectem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eos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sum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vitatur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renda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nimenis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arum,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dit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qui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alignat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omni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iume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num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volorit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utate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plit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que </a:t>
            </a:r>
            <a:r>
              <a:rPr lang="en-US" baseline="30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nonsectorror</a:t>
            </a:r>
            <a:r>
              <a:rPr lang="en-US" baseline="30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rem.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13B9522-4FA3-42D4-8DA1-0518BA4846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0526" y="1594079"/>
            <a:ext cx="4537075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kern="1200" dirty="0" smtClean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BF23E-5053-4591-9967-4D3A524B6525}"/>
              </a:ext>
            </a:extLst>
          </p:cNvPr>
          <p:cNvSpPr txBox="1"/>
          <p:nvPr userDrawn="1"/>
        </p:nvSpPr>
        <p:spPr>
          <a:xfrm>
            <a:off x="119336" y="6541823"/>
            <a:ext cx="29523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  <a:latin typeface="Arial" panose="020B0604020202020204" pitchFamily="34" charset="0"/>
                <a:ea typeface="Roboto Lt" pitchFamily="2" charset="0"/>
                <a:cs typeface="Arial" panose="020B0604020202020204" pitchFamily="34" charset="0"/>
              </a:rPr>
              <a:t>© 2022 IOTech Systems Limited. Confidential </a:t>
            </a:r>
            <a:endParaRPr lang="en-GB" sz="900" dirty="0">
              <a:solidFill>
                <a:schemeClr val="tx2"/>
              </a:solidFill>
              <a:latin typeface="Arial" panose="020B0604020202020204" pitchFamily="34" charset="0"/>
              <a:ea typeface="Roboto L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545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8D4F024-46CF-40C9-A611-7A5691883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0526" y="338579"/>
            <a:ext cx="9720972" cy="447675"/>
          </a:xfrm>
          <a:prstGeom prst="rect">
            <a:avLst/>
          </a:prstGeom>
        </p:spPr>
        <p:txBody>
          <a:bodyPr lIns="36000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baseline="0" dirty="0">
                <a:solidFill>
                  <a:schemeClr val="accent2">
                    <a:lumMod val="75000"/>
                  </a:schemeClr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n-US" dirty="0"/>
              <a:t>Slide title here lorem ipsum sit </a:t>
            </a:r>
            <a:r>
              <a:rPr lang="en-US" dirty="0" err="1"/>
              <a:t>dolore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CEA539-7924-45AA-8A72-D0EEAA95AE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5" y="1557338"/>
            <a:ext cx="4679950" cy="3594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kern="1200" dirty="0" smtClean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1A0BABA-0BA8-4102-A1D0-9E44821E17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2060575"/>
            <a:ext cx="4679950" cy="24479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2"/>
                </a:solidFill>
                <a:latin typeface="Roboto" pitchFamily="2" charset="0"/>
                <a:ea typeface="Roboto" pitchFamily="2" charset="0"/>
              </a:defRPr>
            </a:lvl1pPr>
            <a:lvl2pPr>
              <a:defRPr sz="1400">
                <a:solidFill>
                  <a:schemeClr val="tx2"/>
                </a:solidFill>
                <a:latin typeface="Roboto" pitchFamily="2" charset="0"/>
                <a:ea typeface="Roboto" pitchFamily="2" charset="0"/>
              </a:defRPr>
            </a:lvl2pPr>
            <a:lvl3pPr>
              <a:defRPr sz="1200">
                <a:solidFill>
                  <a:schemeClr val="tx2"/>
                </a:solidFill>
                <a:latin typeface="Roboto" pitchFamily="2" charset="0"/>
                <a:ea typeface="Roboto" pitchFamily="2" charset="0"/>
              </a:defRPr>
            </a:lvl3pPr>
            <a:lvl4pPr>
              <a:defRPr sz="1100">
                <a:solidFill>
                  <a:schemeClr val="tx2"/>
                </a:solidFill>
                <a:latin typeface="Roboto" pitchFamily="2" charset="0"/>
                <a:ea typeface="Roboto" pitchFamily="2" charset="0"/>
              </a:defRPr>
            </a:lvl4pPr>
            <a:lvl5pPr>
              <a:defRPr sz="1100">
                <a:solidFill>
                  <a:schemeClr val="tx2"/>
                </a:solidFill>
                <a:latin typeface="Roboto" pitchFamily="2" charset="0"/>
                <a:ea typeface="Roboto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525E15-363D-488E-85C6-708A93A06D0F}"/>
              </a:ext>
            </a:extLst>
          </p:cNvPr>
          <p:cNvSpPr txBox="1"/>
          <p:nvPr userDrawn="1"/>
        </p:nvSpPr>
        <p:spPr>
          <a:xfrm>
            <a:off x="119336" y="6541823"/>
            <a:ext cx="33123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2"/>
                </a:solidFill>
                <a:latin typeface="Arial" panose="020B0604020202020204" pitchFamily="34" charset="0"/>
                <a:ea typeface="Roboto Lt" pitchFamily="2" charset="0"/>
                <a:cs typeface="Arial" panose="020B0604020202020204" pitchFamily="34" charset="0"/>
              </a:rPr>
              <a:t>© 2022 IOTech Systems Limited. Confidential </a:t>
            </a:r>
            <a:endParaRPr lang="en-GB" sz="900" dirty="0">
              <a:solidFill>
                <a:schemeClr val="tx2"/>
              </a:solidFill>
              <a:latin typeface="Arial" panose="020B0604020202020204" pitchFamily="34" charset="0"/>
              <a:ea typeface="Roboto L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871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5273" y="338579"/>
            <a:ext cx="9686225" cy="447675"/>
          </a:xfrm>
          <a:prstGeom prst="rect">
            <a:avLst/>
          </a:prstGeom>
        </p:spPr>
        <p:txBody>
          <a:bodyPr lIns="36000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baseline="0" dirty="0">
                <a:solidFill>
                  <a:schemeClr val="accent1"/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n-US" dirty="0"/>
              <a:t>Slide title here lorem ipsum sit </a:t>
            </a:r>
            <a:r>
              <a:rPr lang="en-US" dirty="0" err="1"/>
              <a:t>dolore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877878"/>
            <a:ext cx="12192000" cy="45719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3667F-43A7-4765-919D-7356CDAA4D80}"/>
              </a:ext>
            </a:extLst>
          </p:cNvPr>
          <p:cNvSpPr txBox="1"/>
          <p:nvPr userDrawn="1"/>
        </p:nvSpPr>
        <p:spPr>
          <a:xfrm>
            <a:off x="119336" y="6597352"/>
            <a:ext cx="2592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Arial" panose="020B0604020202020204" pitchFamily="34" charset="0"/>
                <a:ea typeface="Roboto Lt" pitchFamily="2" charset="0"/>
                <a:cs typeface="Arial" panose="020B0604020202020204" pitchFamily="34" charset="0"/>
              </a:rPr>
              <a:t>© 2022 IOTech Systems Limited. Confidential </a:t>
            </a:r>
            <a:endParaRPr lang="en-GB" sz="800" dirty="0">
              <a:solidFill>
                <a:schemeClr val="tx2"/>
              </a:solidFill>
              <a:latin typeface="Arial" panose="020B0604020202020204" pitchFamily="34" charset="0"/>
              <a:ea typeface="Roboto L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498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276D8-0FBA-958C-B931-39A0152C0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7639" y="2031520"/>
            <a:ext cx="5464557" cy="1807234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687EF-997F-6CFC-05E9-FA420EEB3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7639" y="4005052"/>
            <a:ext cx="5464557" cy="3469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D020DA-9921-A2DE-9CD0-615202666A70}"/>
              </a:ext>
            </a:extLst>
          </p:cNvPr>
          <p:cNvCxnSpPr/>
          <p:nvPr userDrawn="1"/>
        </p:nvCxnSpPr>
        <p:spPr>
          <a:xfrm>
            <a:off x="5637639" y="1600204"/>
            <a:ext cx="5464557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9CD3F1-B85B-4812-A6AA-83070505A95E}"/>
              </a:ext>
            </a:extLst>
          </p:cNvPr>
          <p:cNvCxnSpPr/>
          <p:nvPr userDrawn="1"/>
        </p:nvCxnSpPr>
        <p:spPr>
          <a:xfrm>
            <a:off x="5637639" y="4814982"/>
            <a:ext cx="5464557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2B7384D2-F753-F185-7A4F-65EC88A34C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92086" y="628533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C9CCE13C-EBF1-43EF-80CB-75F334D253BC}" type="datetimeFigureOut">
              <a:rPr lang="en-US" smtClean="0"/>
              <a:pPr/>
              <a:t>6/23/2022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39E8EE-707F-BEAE-0E27-6655997F53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344147"/>
            <a:ext cx="4112306" cy="616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748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header &amp; footer">
  <p:cSld name="1_Blank with header &amp; foot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25273" y="338579"/>
            <a:ext cx="9686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Roboto"/>
              <a:buNone/>
              <a:defRPr sz="32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0" y="6877878"/>
            <a:ext cx="12192000" cy="456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26" y="1162914"/>
            <a:ext cx="10890000" cy="43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91425" bIns="45700" anchor="t" anchorCtr="0">
            <a:noAutofit/>
          </a:bodyPr>
          <a:lstStyle>
            <a:lvl1pPr marL="457200" marR="0" lvl="0" indent="-30988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7DE40-E460-4509-B718-BAE9DC60F73F}"/>
              </a:ext>
            </a:extLst>
          </p:cNvPr>
          <p:cNvSpPr txBox="1"/>
          <p:nvPr userDrawn="1"/>
        </p:nvSpPr>
        <p:spPr>
          <a:xfrm>
            <a:off x="119336" y="6597352"/>
            <a:ext cx="25922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Arial" panose="020B0604020202020204" pitchFamily="34" charset="0"/>
                <a:ea typeface="Roboto Lt" pitchFamily="2" charset="0"/>
                <a:cs typeface="Arial" panose="020B0604020202020204" pitchFamily="34" charset="0"/>
              </a:rPr>
              <a:t>© 2022 IOTech Systems Limited. Confidential </a:t>
            </a:r>
            <a:endParaRPr lang="en-GB" sz="800" dirty="0">
              <a:solidFill>
                <a:schemeClr val="tx2"/>
              </a:solidFill>
              <a:latin typeface="Arial" panose="020B0604020202020204" pitchFamily="34" charset="0"/>
              <a:ea typeface="Roboto Lt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38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4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95" y="674583"/>
            <a:ext cx="11157624" cy="10161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295" y="1825625"/>
            <a:ext cx="11157625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40416" y="6359353"/>
            <a:ext cx="1275237" cy="365125"/>
          </a:xfrm>
        </p:spPr>
        <p:txBody>
          <a:bodyPr/>
          <a:lstStyle/>
          <a:p>
            <a:fld id="{A7E2BE23-3B1D-42A0-A791-761FE3B5021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6/23/2022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2519" y="6359352"/>
            <a:ext cx="4114800" cy="365125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15653" y="6359353"/>
            <a:ext cx="567267" cy="365125"/>
          </a:xfrm>
        </p:spPr>
        <p:txBody>
          <a:bodyPr/>
          <a:lstStyle/>
          <a:p>
            <a:fld id="{A1F8639F-0741-457D-9BFC-A4B1A6D47EF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433699" y="6388279"/>
            <a:ext cx="4450487" cy="338555"/>
            <a:chOff x="433697" y="6350171"/>
            <a:chExt cx="4450487" cy="338554"/>
          </a:xfrm>
        </p:grpSpPr>
        <p:sp>
          <p:nvSpPr>
            <p:cNvPr id="17" name="TextBox 16"/>
            <p:cNvSpPr txBox="1"/>
            <p:nvPr userDrawn="1"/>
          </p:nvSpPr>
          <p:spPr>
            <a:xfrm>
              <a:off x="433697" y="6350171"/>
              <a:ext cx="4450487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B6708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edgexfoundry.org   |         @</a:t>
              </a:r>
              <a:r>
                <a:rPr lang="en-US" sz="1600" dirty="0" err="1">
                  <a:solidFill>
                    <a:srgbClr val="B67084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edgexfoundry</a:t>
              </a:r>
              <a:endParaRPr lang="en-US" sz="1600" dirty="0">
                <a:solidFill>
                  <a:srgbClr val="B67084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77724" y="6382709"/>
              <a:ext cx="306016" cy="3060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408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276D8-0FBA-958C-B931-39A0152C0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7639" y="2031520"/>
            <a:ext cx="5464557" cy="1807234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687EF-997F-6CFC-05E9-FA420EEB37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7639" y="4005052"/>
            <a:ext cx="5464557" cy="3469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D020DA-9921-A2DE-9CD0-615202666A70}"/>
              </a:ext>
            </a:extLst>
          </p:cNvPr>
          <p:cNvCxnSpPr/>
          <p:nvPr userDrawn="1"/>
        </p:nvCxnSpPr>
        <p:spPr>
          <a:xfrm>
            <a:off x="5637639" y="1600204"/>
            <a:ext cx="5464557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9CD3F1-B85B-4812-A6AA-83070505A95E}"/>
              </a:ext>
            </a:extLst>
          </p:cNvPr>
          <p:cNvCxnSpPr/>
          <p:nvPr userDrawn="1"/>
        </p:nvCxnSpPr>
        <p:spPr>
          <a:xfrm>
            <a:off x="5637639" y="4814982"/>
            <a:ext cx="5464557" cy="0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2B7384D2-F753-F185-7A4F-65EC88A34C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92086" y="6285336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C9CCE13C-EBF1-43EF-80CB-75F334D253BC}" type="datetimeFigureOut">
              <a:rPr lang="en-US" smtClean="0"/>
              <a:pPr/>
              <a:t>6/23/2022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A34D7FF-1112-B680-1ED3-DAE1B21BBDFC}"/>
              </a:ext>
            </a:extLst>
          </p:cNvPr>
          <p:cNvSpPr>
            <a:spLocks noGrp="1"/>
          </p:cNvSpPr>
          <p:nvPr>
            <p:ph type="pic" idx="11"/>
          </p:nvPr>
        </p:nvSpPr>
        <p:spPr>
          <a:xfrm>
            <a:off x="611188" y="382585"/>
            <a:ext cx="4303712" cy="60928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94132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4442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2969-73C5-C54F-E0CC-26885127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EF4C1-0FCE-7129-5FFF-9023494A8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075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90F712A-BEEA-E4BD-8AEF-0115B9BD2D1C}"/>
              </a:ext>
            </a:extLst>
          </p:cNvPr>
          <p:cNvSpPr/>
          <p:nvPr userDrawn="1"/>
        </p:nvSpPr>
        <p:spPr>
          <a:xfrm>
            <a:off x="9441972" y="2796760"/>
            <a:ext cx="2400300" cy="2724149"/>
          </a:xfrm>
          <a:prstGeom prst="rect">
            <a:avLst/>
          </a:prstGeom>
          <a:solidFill>
            <a:srgbClr val="3E10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B0B871-B5F7-CB52-4C98-4477F518EB86}"/>
              </a:ext>
            </a:extLst>
          </p:cNvPr>
          <p:cNvSpPr/>
          <p:nvPr userDrawn="1"/>
        </p:nvSpPr>
        <p:spPr>
          <a:xfrm>
            <a:off x="1524000" y="704851"/>
            <a:ext cx="2400300" cy="2724149"/>
          </a:xfrm>
          <a:prstGeom prst="rect">
            <a:avLst/>
          </a:prstGeom>
          <a:solidFill>
            <a:srgbClr val="3E105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B7C89E-F49A-1C90-D912-F82525496C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866899" y="981076"/>
            <a:ext cx="3695701" cy="4255158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5817B38-8738-3110-51EE-BB53842AB3B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29402" y="981076"/>
            <a:ext cx="4955873" cy="425515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A21BA2-A9CF-1D84-43B6-C8C57614DE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899" y="5331872"/>
            <a:ext cx="3695701" cy="369332"/>
          </a:xfrm>
        </p:spPr>
        <p:txBody>
          <a:bodyPr>
            <a:normAutofit/>
          </a:bodyPr>
          <a:lstStyle>
            <a:lvl1pPr algn="ctr">
              <a:defRPr sz="18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5092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566D-1573-8E08-3252-FE9DC61D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ECC3-B9D8-2870-7DAC-FA561ECAE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8664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954D5-1A5B-0C8B-7B3C-5EC74BC53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55287A-A8C2-3697-79EF-CF7408FEF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4402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5566D-1573-8E08-3252-FE9DC61D0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8ECC3-B9D8-2870-7DAC-FA561ECAE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41290-502E-6A87-DE8A-D71950DC6E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5219F0-1EE6-4101-A853-B20446A6A83D}" type="datetimeFigureOut">
              <a:rPr lang="en-US" smtClean="0"/>
              <a:t>6/23/2022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B459-8DBC-58FA-CEDC-3E7B4447B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1C702-424E-80C4-7844-58A3ABAA3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B41850-D450-4146-91D8-400B1C2BC8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87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10" Type="http://schemas.microsoft.com/office/2007/relationships/hdphoto" Target="../media/hdphoto1.wdp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AF2D2E-89A6-99C2-2453-059FEA809705}"/>
              </a:ext>
            </a:extLst>
          </p:cNvPr>
          <p:cNvSpPr/>
          <p:nvPr userDrawn="1"/>
        </p:nvSpPr>
        <p:spPr>
          <a:xfrm>
            <a:off x="-1" y="0"/>
            <a:ext cx="4019910" cy="6858000"/>
          </a:xfrm>
          <a:prstGeom prst="rect">
            <a:avLst/>
          </a:prstGeom>
          <a:solidFill>
            <a:srgbClr val="3C10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149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1" r:id="rId2"/>
    <p:sldLayoutId id="214748367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F8A8E3-9CA2-9B75-51C4-DDEC74E4E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31C58-2384-A9E5-1C2F-1D6EE321D1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B0B3E1-A0BB-143B-5095-377B0DCD7F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914" y="5725064"/>
            <a:ext cx="1132936" cy="113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555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A52A78-FE51-34AA-EC5A-1F26997D3D4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914" y="5725064"/>
            <a:ext cx="1132936" cy="11329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2B61603-DA77-5403-BA01-8B94BA68216B}"/>
              </a:ext>
            </a:extLst>
          </p:cNvPr>
          <p:cNvSpPr/>
          <p:nvPr userDrawn="1"/>
        </p:nvSpPr>
        <p:spPr>
          <a:xfrm>
            <a:off x="267749" y="0"/>
            <a:ext cx="487219" cy="6618914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B3701-2E63-2807-87D1-7CB7D379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7" y="842584"/>
            <a:ext cx="10515600" cy="546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8514F-DA37-644E-B4FC-D86464D31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968" y="1540399"/>
            <a:ext cx="10645669" cy="4852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E5750B-CB89-0A80-345A-95E6151FD78E}"/>
              </a:ext>
            </a:extLst>
          </p:cNvPr>
          <p:cNvCxnSpPr/>
          <p:nvPr userDrawn="1"/>
        </p:nvCxnSpPr>
        <p:spPr>
          <a:xfrm>
            <a:off x="595618" y="0"/>
            <a:ext cx="0" cy="822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9E32DA-CC6F-04B5-5F03-A2C496ACC4B7}"/>
              </a:ext>
            </a:extLst>
          </p:cNvPr>
          <p:cNvCxnSpPr>
            <a:cxnSpLocks/>
          </p:cNvCxnSpPr>
          <p:nvPr userDrawn="1"/>
        </p:nvCxnSpPr>
        <p:spPr>
          <a:xfrm>
            <a:off x="595618" y="1414564"/>
            <a:ext cx="0" cy="5443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59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73" r:id="rId2"/>
    <p:sldLayoutId id="2147483649" r:id="rId3"/>
    <p:sldLayoutId id="2147483650" r:id="rId4"/>
    <p:sldLayoutId id="2147483652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544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47.svg"/><Relationship Id="rId7" Type="http://schemas.openxmlformats.org/officeDocument/2006/relationships/image" Target="../media/image3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33.svg"/><Relationship Id="rId4" Type="http://schemas.openxmlformats.org/officeDocument/2006/relationships/image" Target="../media/image18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dentinstruments.com/wp-content/uploads/2021/04/PS3037-dent-datasheet-single-page.pdf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mailto:file=@/home/james/EdgeX/PowerMeter.ya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hyperlink" Target="http://www.yamllint.com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ct.iotechsys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wiki.edgexfoundry.org/display/FA/EdgeX+Ready" TargetMode="Externa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png"/><Relationship Id="rId18" Type="http://schemas.openxmlformats.org/officeDocument/2006/relationships/image" Target="../media/image81.png"/><Relationship Id="rId3" Type="http://schemas.openxmlformats.org/officeDocument/2006/relationships/image" Target="../media/image70.png"/><Relationship Id="rId21" Type="http://schemas.openxmlformats.org/officeDocument/2006/relationships/image" Target="../media/image84.png"/><Relationship Id="rId7" Type="http://schemas.openxmlformats.org/officeDocument/2006/relationships/image" Target="../media/image40.png"/><Relationship Id="rId12" Type="http://schemas.openxmlformats.org/officeDocument/2006/relationships/image" Target="../media/image76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0.png"/><Relationship Id="rId20" Type="http://schemas.openxmlformats.org/officeDocument/2006/relationships/image" Target="../media/image8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11" Type="http://schemas.openxmlformats.org/officeDocument/2006/relationships/image" Target="../media/image41.png"/><Relationship Id="rId24" Type="http://schemas.openxmlformats.org/officeDocument/2006/relationships/image" Target="../media/image87.png"/><Relationship Id="rId5" Type="http://schemas.openxmlformats.org/officeDocument/2006/relationships/image" Target="../media/image71.png"/><Relationship Id="rId15" Type="http://schemas.openxmlformats.org/officeDocument/2006/relationships/image" Target="../media/image79.png"/><Relationship Id="rId23" Type="http://schemas.openxmlformats.org/officeDocument/2006/relationships/image" Target="../media/image86.png"/><Relationship Id="rId10" Type="http://schemas.openxmlformats.org/officeDocument/2006/relationships/image" Target="../media/image75.png"/><Relationship Id="rId19" Type="http://schemas.openxmlformats.org/officeDocument/2006/relationships/image" Target="../media/image82.png"/><Relationship Id="rId4" Type="http://schemas.openxmlformats.org/officeDocument/2006/relationships/image" Target="../media/image39.png"/><Relationship Id="rId9" Type="http://schemas.openxmlformats.org/officeDocument/2006/relationships/image" Target="../media/image74.png"/><Relationship Id="rId14" Type="http://schemas.openxmlformats.org/officeDocument/2006/relationships/image" Target="../media/image78.png"/><Relationship Id="rId22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40.png"/><Relationship Id="rId7" Type="http://schemas.openxmlformats.org/officeDocument/2006/relationships/image" Target="../media/image9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3.wdp"/><Relationship Id="rId11" Type="http://schemas.openxmlformats.org/officeDocument/2006/relationships/image" Target="../media/image94.jpeg"/><Relationship Id="rId5" Type="http://schemas.openxmlformats.org/officeDocument/2006/relationships/image" Target="../media/image89.png"/><Relationship Id="rId10" Type="http://schemas.openxmlformats.org/officeDocument/2006/relationships/image" Target="../media/image93.jpeg"/><Relationship Id="rId4" Type="http://schemas.openxmlformats.org/officeDocument/2006/relationships/image" Target="../media/image88.jpg"/><Relationship Id="rId9" Type="http://schemas.openxmlformats.org/officeDocument/2006/relationships/image" Target="../media/image92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9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7.png"/><Relationship Id="rId5" Type="http://schemas.openxmlformats.org/officeDocument/2006/relationships/image" Target="../media/image96.jpg"/><Relationship Id="rId4" Type="http://schemas.openxmlformats.org/officeDocument/2006/relationships/image" Target="../media/image39.png"/><Relationship Id="rId9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james@iotechsys.com" TargetMode="External"/><Relationship Id="rId2" Type="http://schemas.openxmlformats.org/officeDocument/2006/relationships/hyperlink" Target="mailto:info@edgexfoundry.org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26" Type="http://schemas.openxmlformats.org/officeDocument/2006/relationships/image" Target="../media/image35.svg"/><Relationship Id="rId3" Type="http://schemas.openxmlformats.org/officeDocument/2006/relationships/image" Target="../media/image12.emf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emf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svg"/><Relationship Id="rId5" Type="http://schemas.openxmlformats.org/officeDocument/2006/relationships/image" Target="../media/image14.sv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svg"/><Relationship Id="rId27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160DB6-353C-FCBE-AC92-5407CF923D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br>
              <a:rPr lang="en-US" dirty="0"/>
            </a:br>
            <a:r>
              <a:rPr lang="en-US" dirty="0"/>
              <a:t>Device Profile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4D4484-5B44-6186-09C6-72F185DC32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2022 Tech Talk Series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882E58C-68B0-EDE4-E2FD-75CCDBE17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6/21/2022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C9F4B3-6191-4953-C761-4BBA88CF0F0F}"/>
              </a:ext>
            </a:extLst>
          </p:cNvPr>
          <p:cNvSpPr txBox="1"/>
          <p:nvPr/>
        </p:nvSpPr>
        <p:spPr>
          <a:xfrm>
            <a:off x="5460723" y="5271098"/>
            <a:ext cx="5818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Presentation and resources available @ </a:t>
            </a: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https://wiki.edgexfoundry.org/display/FA/EdgeX+Tech+Talks</a:t>
            </a:r>
          </a:p>
        </p:txBody>
      </p:sp>
    </p:spTree>
    <p:extLst>
      <p:ext uri="{BB962C8B-B14F-4D97-AF65-F5344CB8AC3E}">
        <p14:creationId xmlns:p14="http://schemas.microsoft.com/office/powerpoint/2010/main" val="3357197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598CA8-016C-4231-B10E-B17B230F9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EdgeX Device Profiles</a:t>
            </a:r>
          </a:p>
        </p:txBody>
      </p:sp>
    </p:spTree>
    <p:extLst>
      <p:ext uri="{BB962C8B-B14F-4D97-AF65-F5344CB8AC3E}">
        <p14:creationId xmlns:p14="http://schemas.microsoft.com/office/powerpoint/2010/main" val="785787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4696-499F-44C5-C74A-B0184A78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Device Profile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C68E-7AAD-3459-D1DA-FCE63D93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69" y="1540399"/>
            <a:ext cx="10515600" cy="4852012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dirty="0"/>
              <a:t>A Device Profile can be thought of as a template, type or classification of a Device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dirty="0"/>
              <a:t>Provides general characteristics for the types of data a device sends and what types of commands or actions can be sent to the device</a:t>
            </a:r>
          </a:p>
          <a:p>
            <a:pPr>
              <a:lnSpc>
                <a:spcPct val="115000"/>
              </a:lnSpc>
              <a:spcBef>
                <a:spcPts val="0"/>
              </a:spcBef>
            </a:pPr>
            <a:r>
              <a:rPr lang="en-US" sz="2400" dirty="0"/>
              <a:t>Includes 3 parts:</a:t>
            </a:r>
          </a:p>
          <a:p>
            <a:pPr marL="1054100" lvl="1" indent="-457200">
              <a:lnSpc>
                <a:spcPct val="115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dirty="0"/>
              <a:t>Device Information: identify the device - description, manufacturer, model, labels, etc</a:t>
            </a:r>
          </a:p>
          <a:p>
            <a:pPr marL="1054100" lvl="1" indent="-457200">
              <a:lnSpc>
                <a:spcPct val="115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dirty="0"/>
              <a:t>Device Resources: define the device characteristics or data points that the device has – for example a thermostat might record temperature, humidity, etc, and have a writable set point</a:t>
            </a:r>
          </a:p>
          <a:p>
            <a:pPr marL="1054100" lvl="1" indent="-457200">
              <a:lnSpc>
                <a:spcPct val="115000"/>
              </a:lnSpc>
              <a:spcBef>
                <a:spcPts val="0"/>
              </a:spcBef>
              <a:buSzPct val="100000"/>
              <a:buFont typeface="+mj-lt"/>
              <a:buAutoNum type="arabicPeriod"/>
            </a:pPr>
            <a:r>
              <a:rPr lang="en-US" sz="1800" dirty="0"/>
              <a:t>Device Commands: how to command the device to get and set values</a:t>
            </a:r>
          </a:p>
          <a:p>
            <a:pPr marL="269875" indent="-269875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-US" sz="2400" dirty="0"/>
              <a:t>A device profile is described in YAML or JSON</a:t>
            </a:r>
          </a:p>
          <a:p>
            <a:r>
              <a:rPr lang="en-US" sz="2400" dirty="0"/>
              <a:t>Device Profiles and Devices are analogous to Class and Objects in software engineering terminology  </a:t>
            </a:r>
          </a:p>
        </p:txBody>
      </p:sp>
    </p:spTree>
    <p:extLst>
      <p:ext uri="{BB962C8B-B14F-4D97-AF65-F5344CB8AC3E}">
        <p14:creationId xmlns:p14="http://schemas.microsoft.com/office/powerpoint/2010/main" val="3387807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A66B-9560-214D-03AC-48C303D84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6" y="842584"/>
            <a:ext cx="8551809" cy="546100"/>
          </a:xfrm>
        </p:spPr>
        <p:txBody>
          <a:bodyPr>
            <a:normAutofit fontScale="90000"/>
          </a:bodyPr>
          <a:lstStyle/>
          <a:p>
            <a:r>
              <a:rPr lang="en-US" dirty="0"/>
              <a:t>Big Picture Steps: Onboarding a Device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08A2-D5F4-05E4-1905-156636ACE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68" y="1540399"/>
            <a:ext cx="5493118" cy="4852012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Add a device profile to </a:t>
            </a:r>
            <a:r>
              <a:rPr lang="en-US" sz="2800" b="1" dirty="0"/>
              <a:t>Core Metadata</a:t>
            </a:r>
            <a:r>
              <a:rPr lang="en-US" sz="2800" dirty="0"/>
              <a:t> so EdgeX knows the device content info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Add a device entity to </a:t>
            </a:r>
            <a:r>
              <a:rPr lang="en-US" sz="2800" b="1" dirty="0"/>
              <a:t>Core Metadata </a:t>
            </a:r>
            <a:r>
              <a:rPr lang="en-US" dirty="0"/>
              <a:t>so EdgeX knows the physical device info</a:t>
            </a:r>
            <a:br>
              <a:rPr lang="en-US" dirty="0"/>
            </a:br>
            <a:r>
              <a:rPr lang="en-US" sz="2800" dirty="0"/>
              <a:t>(IP address, Port, Baud Rate, etc)</a:t>
            </a:r>
            <a:endParaRPr lang="en-US" sz="2800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</a:t>
            </a:r>
            <a:r>
              <a:rPr lang="en-US" b="1" dirty="0"/>
              <a:t> Core Metadata</a:t>
            </a:r>
            <a:r>
              <a:rPr lang="en-US" dirty="0"/>
              <a:t> services </a:t>
            </a:r>
            <a:r>
              <a:rPr lang="en-US" sz="2800" dirty="0"/>
              <a:t>notifies the </a:t>
            </a:r>
            <a:r>
              <a:rPr lang="en-US" sz="2800" b="1" dirty="0"/>
              <a:t>Device Service </a:t>
            </a:r>
            <a:r>
              <a:rPr lang="en-US" sz="2800" dirty="0"/>
              <a:t>a device has been created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The user can then execute read or </a:t>
            </a:r>
            <a:r>
              <a:rPr lang="en-US" dirty="0"/>
              <a:t>write commands to </a:t>
            </a:r>
            <a:r>
              <a:rPr lang="en-US" sz="2800" dirty="0"/>
              <a:t>access the real device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Device Service </a:t>
            </a:r>
            <a:r>
              <a:rPr lang="en-US" dirty="0"/>
              <a:t>events are published to the internal EdgeX Message Bus so consumption by interested subscribers (App Service, Core Data, Supporting Services etc)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6FF082-B7E1-170C-D5A5-9E682CA39507}"/>
              </a:ext>
            </a:extLst>
          </p:cNvPr>
          <p:cNvSpPr/>
          <p:nvPr/>
        </p:nvSpPr>
        <p:spPr>
          <a:xfrm>
            <a:off x="6488553" y="1867206"/>
            <a:ext cx="5128105" cy="1888601"/>
          </a:xfrm>
          <a:prstGeom prst="round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F71FF1A-0504-F07A-3E29-64100A0DBE8F}"/>
              </a:ext>
            </a:extLst>
          </p:cNvPr>
          <p:cNvSpPr/>
          <p:nvPr/>
        </p:nvSpPr>
        <p:spPr>
          <a:xfrm>
            <a:off x="6486808" y="3856208"/>
            <a:ext cx="5129850" cy="990037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28" name="Google Shape;1591;p95">
            <a:extLst>
              <a:ext uri="{FF2B5EF4-FFF2-40B4-BE49-F238E27FC236}">
                <a16:creationId xmlns:a16="http://schemas.microsoft.com/office/drawing/2014/main" id="{3B984150-FC00-AF6F-A671-88F6C1E6943F}"/>
              </a:ext>
            </a:extLst>
          </p:cNvPr>
          <p:cNvSpPr/>
          <p:nvPr/>
        </p:nvSpPr>
        <p:spPr>
          <a:xfrm>
            <a:off x="6628307" y="1913074"/>
            <a:ext cx="2221984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200" b="1" dirty="0"/>
              <a:t>Core Services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A5594EF-226E-46B4-BB51-C221C423378A}"/>
              </a:ext>
            </a:extLst>
          </p:cNvPr>
          <p:cNvSpPr/>
          <p:nvPr/>
        </p:nvSpPr>
        <p:spPr>
          <a:xfrm>
            <a:off x="6720736" y="2667548"/>
            <a:ext cx="1005122" cy="547200"/>
          </a:xfrm>
          <a:prstGeom prst="roundRect">
            <a:avLst>
              <a:gd name="adj" fmla="val 6366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00" dirty="0">
                <a:solidFill>
                  <a:schemeClr val="tx1"/>
                </a:solidFill>
                <a:ea typeface="Roboto" panose="02000000000000000000" pitchFamily="2" charset="0"/>
              </a:rPr>
              <a:t>Core Data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F492094-C24E-BFA4-98E3-E92FE74B577B}"/>
              </a:ext>
            </a:extLst>
          </p:cNvPr>
          <p:cNvSpPr/>
          <p:nvPr/>
        </p:nvSpPr>
        <p:spPr>
          <a:xfrm>
            <a:off x="7916320" y="2667548"/>
            <a:ext cx="960581" cy="548737"/>
          </a:xfrm>
          <a:prstGeom prst="roundRect">
            <a:avLst>
              <a:gd name="adj" fmla="val 11140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00" dirty="0">
                <a:solidFill>
                  <a:schemeClr val="tx1"/>
                </a:solidFill>
                <a:ea typeface="Roboto" panose="02000000000000000000" pitchFamily="2" charset="0"/>
              </a:rPr>
              <a:t>Command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F611E0D-42BB-2DBB-2F36-AAF93CE03DD5}"/>
              </a:ext>
            </a:extLst>
          </p:cNvPr>
          <p:cNvSpPr/>
          <p:nvPr/>
        </p:nvSpPr>
        <p:spPr>
          <a:xfrm>
            <a:off x="9116679" y="2119874"/>
            <a:ext cx="1849149" cy="1475865"/>
          </a:xfrm>
          <a:prstGeom prst="roundRect">
            <a:avLst>
              <a:gd name="adj" fmla="val 7957"/>
            </a:avLst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00" dirty="0">
                <a:solidFill>
                  <a:schemeClr val="tx1"/>
                </a:solidFill>
                <a:ea typeface="Roboto" panose="02000000000000000000" pitchFamily="2" charset="0"/>
              </a:rPr>
              <a:t>Meta Data</a:t>
            </a:r>
          </a:p>
          <a:p>
            <a:pPr algn="ctr"/>
            <a:endParaRPr lang="en-GB" sz="1050" dirty="0">
              <a:ea typeface="Roboto" panose="02000000000000000000" pitchFamily="2" charset="0"/>
            </a:endParaRPr>
          </a:p>
          <a:p>
            <a:pPr algn="ctr"/>
            <a:endParaRPr lang="en-GB" sz="1050" dirty="0">
              <a:ea typeface="Roboto" panose="02000000000000000000" pitchFamily="2" charset="0"/>
            </a:endParaRPr>
          </a:p>
          <a:p>
            <a:pPr algn="ctr"/>
            <a:endParaRPr lang="en-GB" sz="1050" dirty="0">
              <a:ea typeface="Roboto" panose="02000000000000000000" pitchFamily="2" charset="0"/>
            </a:endParaRPr>
          </a:p>
          <a:p>
            <a:pPr algn="ctr"/>
            <a:endParaRPr lang="en-GB" sz="1050" dirty="0">
              <a:ea typeface="Roboto" panose="02000000000000000000" pitchFamily="2" charset="0"/>
            </a:endParaRPr>
          </a:p>
          <a:p>
            <a:pPr algn="ctr"/>
            <a:endParaRPr lang="en-GB" sz="1050" dirty="0">
              <a:ea typeface="Roboto" panose="02000000000000000000" pitchFamily="2" charset="0"/>
            </a:endParaRPr>
          </a:p>
        </p:txBody>
      </p:sp>
      <p:pic>
        <p:nvPicPr>
          <p:cNvPr id="34" name="Graphic 33" descr="Database">
            <a:extLst>
              <a:ext uri="{FF2B5EF4-FFF2-40B4-BE49-F238E27FC236}">
                <a16:creationId xmlns:a16="http://schemas.microsoft.com/office/drawing/2014/main" id="{C4F9E074-78DF-5AB5-34EC-47DB19DBE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6329" y="2667548"/>
            <a:ext cx="411052" cy="411052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64375FB7-B5F6-58E1-545C-B58D9C7CD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7158" y="4725412"/>
            <a:ext cx="669801" cy="475852"/>
          </a:xfrm>
          <a:prstGeom prst="rect">
            <a:avLst/>
          </a:prstGeom>
          <a:noFill/>
          <a:effectLst>
            <a:glow rad="38100">
              <a:srgbClr val="FFFFFF">
                <a:alpha val="88000"/>
              </a:srgbClr>
            </a:glow>
          </a:effectLst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0B75E17-EBDC-FB56-924E-D0C51A6ECB81}"/>
              </a:ext>
            </a:extLst>
          </p:cNvPr>
          <p:cNvSpPr/>
          <p:nvPr/>
        </p:nvSpPr>
        <p:spPr>
          <a:xfrm>
            <a:off x="9116679" y="4199391"/>
            <a:ext cx="874424" cy="497889"/>
          </a:xfrm>
          <a:prstGeom prst="roundRect">
            <a:avLst>
              <a:gd name="adj" fmla="val 6366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REST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7B38B66-F83F-1AB5-2919-EDC550EA0431}"/>
              </a:ext>
            </a:extLst>
          </p:cNvPr>
          <p:cNvSpPr/>
          <p:nvPr/>
        </p:nvSpPr>
        <p:spPr>
          <a:xfrm>
            <a:off x="10080905" y="4199391"/>
            <a:ext cx="887002" cy="497889"/>
          </a:xfrm>
          <a:prstGeom prst="roundRect">
            <a:avLst>
              <a:gd name="adj" fmla="val 6366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MQTT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3D78B78-E97B-D6E9-3F02-961869CFC0B7}"/>
              </a:ext>
            </a:extLst>
          </p:cNvPr>
          <p:cNvSpPr/>
          <p:nvPr/>
        </p:nvSpPr>
        <p:spPr>
          <a:xfrm>
            <a:off x="8051992" y="4199393"/>
            <a:ext cx="952124" cy="513688"/>
          </a:xfrm>
          <a:prstGeom prst="roundRect">
            <a:avLst>
              <a:gd name="adj" fmla="val 6366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00" dirty="0">
                <a:solidFill>
                  <a:schemeClr val="tx1"/>
                </a:solidFill>
                <a:ea typeface="Roboto" panose="02000000000000000000" pitchFamily="2" charset="0"/>
              </a:rPr>
              <a:t>Modbus</a:t>
            </a:r>
            <a:endParaRPr lang="en-GB" sz="1050" dirty="0">
              <a:solidFill>
                <a:schemeClr val="tx1"/>
              </a:solidFill>
              <a:ea typeface="Roboto" panose="02000000000000000000" pitchFamily="2" charset="0"/>
            </a:endParaRPr>
          </a:p>
        </p:txBody>
      </p:sp>
      <p:sp>
        <p:nvSpPr>
          <p:cNvPr id="47" name="Google Shape;1591;p95">
            <a:extLst>
              <a:ext uri="{FF2B5EF4-FFF2-40B4-BE49-F238E27FC236}">
                <a16:creationId xmlns:a16="http://schemas.microsoft.com/office/drawing/2014/main" id="{255B1BF3-2AB9-8994-E8A8-0C733E0EBA46}"/>
              </a:ext>
            </a:extLst>
          </p:cNvPr>
          <p:cNvSpPr/>
          <p:nvPr/>
        </p:nvSpPr>
        <p:spPr>
          <a:xfrm>
            <a:off x="6558421" y="3891923"/>
            <a:ext cx="1653051" cy="405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200" b="1" dirty="0"/>
              <a:t>Device Services</a:t>
            </a:r>
          </a:p>
        </p:txBody>
      </p:sp>
      <p:pic>
        <p:nvPicPr>
          <p:cNvPr id="48" name="Graphic 105" descr="Fluorescent Light Blub">
            <a:extLst>
              <a:ext uri="{FF2B5EF4-FFF2-40B4-BE49-F238E27FC236}">
                <a16:creationId xmlns:a16="http://schemas.microsoft.com/office/drawing/2014/main" id="{F23A26B3-BEE8-E063-EBB0-90F0535F98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72690" y="5195086"/>
            <a:ext cx="464305" cy="464305"/>
          </a:xfrm>
          <a:prstGeom prst="rect">
            <a:avLst/>
          </a:prstGeom>
        </p:spPr>
      </p:pic>
      <p:pic>
        <p:nvPicPr>
          <p:cNvPr id="49" name="Graphic 112" descr="Robot Hand">
            <a:extLst>
              <a:ext uri="{FF2B5EF4-FFF2-40B4-BE49-F238E27FC236}">
                <a16:creationId xmlns:a16="http://schemas.microsoft.com/office/drawing/2014/main" id="{5A9C7191-E18B-343F-98A9-55D23A0264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03924" y="5153715"/>
            <a:ext cx="518066" cy="518066"/>
          </a:xfrm>
          <a:prstGeom prst="rect">
            <a:avLst/>
          </a:prstGeom>
        </p:spPr>
      </p:pic>
      <p:pic>
        <p:nvPicPr>
          <p:cNvPr id="50" name="Graphic 113" descr="Speedometer Low">
            <a:extLst>
              <a:ext uri="{FF2B5EF4-FFF2-40B4-BE49-F238E27FC236}">
                <a16:creationId xmlns:a16="http://schemas.microsoft.com/office/drawing/2014/main" id="{992539C9-95CB-76BC-506A-509E5CCE8E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61326" y="5153715"/>
            <a:ext cx="488965" cy="488965"/>
          </a:xfrm>
          <a:prstGeom prst="rect">
            <a:avLst/>
          </a:prstGeom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F368F35-BA7B-C559-9E8C-8F1E7A917764}"/>
              </a:ext>
            </a:extLst>
          </p:cNvPr>
          <p:cNvSpPr/>
          <p:nvPr/>
        </p:nvSpPr>
        <p:spPr>
          <a:xfrm>
            <a:off x="9265732" y="2842725"/>
            <a:ext cx="660530" cy="372023"/>
          </a:xfrm>
          <a:prstGeom prst="roundRect">
            <a:avLst>
              <a:gd name="adj" fmla="val 6366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00" dirty="0">
                <a:solidFill>
                  <a:schemeClr val="tx1"/>
                </a:solidFill>
                <a:ea typeface="Roboto" panose="02000000000000000000" pitchFamily="2" charset="0"/>
              </a:rPr>
              <a:t>Device Profile</a:t>
            </a:r>
            <a:endParaRPr lang="en-GB" sz="1050" dirty="0">
              <a:solidFill>
                <a:schemeClr val="tx1"/>
              </a:solidFill>
              <a:ea typeface="Roboto" panose="02000000000000000000" pitchFamily="2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62459D9-B6DB-5940-F6D1-E2933DD16D0C}"/>
              </a:ext>
            </a:extLst>
          </p:cNvPr>
          <p:cNvSpPr/>
          <p:nvPr/>
        </p:nvSpPr>
        <p:spPr>
          <a:xfrm>
            <a:off x="10191685" y="2842725"/>
            <a:ext cx="660530" cy="364886"/>
          </a:xfrm>
          <a:prstGeom prst="roundRect">
            <a:avLst>
              <a:gd name="adj" fmla="val 6366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00" dirty="0">
                <a:solidFill>
                  <a:schemeClr val="tx1"/>
                </a:solidFill>
                <a:ea typeface="Roboto" panose="02000000000000000000" pitchFamily="2" charset="0"/>
              </a:rPr>
              <a:t>Device</a:t>
            </a:r>
            <a:endParaRPr lang="en-GB" sz="1050" dirty="0">
              <a:solidFill>
                <a:schemeClr val="tx1"/>
              </a:solidFill>
              <a:ea typeface="Roboto" panose="02000000000000000000" pitchFamily="2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061B305-570C-7972-4BB8-5A21018E0C16}"/>
              </a:ext>
            </a:extLst>
          </p:cNvPr>
          <p:cNvCxnSpPr>
            <a:cxnSpLocks/>
            <a:stCxn id="59" idx="2"/>
            <a:endCxn id="39" idx="0"/>
          </p:cNvCxnSpPr>
          <p:nvPr/>
        </p:nvCxnSpPr>
        <p:spPr>
          <a:xfrm>
            <a:off x="10521950" y="3207611"/>
            <a:ext cx="2456" cy="9917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A582CBD-C462-0E59-F34B-9C857EC45A08}"/>
              </a:ext>
            </a:extLst>
          </p:cNvPr>
          <p:cNvCxnSpPr>
            <a:cxnSpLocks/>
            <a:stCxn id="59" idx="1"/>
            <a:endCxn id="58" idx="3"/>
          </p:cNvCxnSpPr>
          <p:nvPr/>
        </p:nvCxnSpPr>
        <p:spPr>
          <a:xfrm flipH="1">
            <a:off x="9926262" y="3025168"/>
            <a:ext cx="265423" cy="35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986B927-C844-7E9F-4C1E-65E6F6B4BDA5}"/>
              </a:ext>
            </a:extLst>
          </p:cNvPr>
          <p:cNvCxnSpPr>
            <a:cxnSpLocks/>
          </p:cNvCxnSpPr>
          <p:nvPr/>
        </p:nvCxnSpPr>
        <p:spPr>
          <a:xfrm>
            <a:off x="10544712" y="4697280"/>
            <a:ext cx="0" cy="3586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258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4696-499F-44C5-C74A-B0184A78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Device Information / Device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C68E-7AAD-3459-D1DA-FCE63D93D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Identification Information. Not actually inspected by the device service</a:t>
            </a:r>
          </a:p>
          <a:p>
            <a:pPr lvl="1"/>
            <a:r>
              <a:rPr lang="en-US" dirty="0"/>
              <a:t>Device name</a:t>
            </a:r>
          </a:p>
          <a:p>
            <a:pPr lvl="1"/>
            <a:r>
              <a:rPr lang="en-US" dirty="0"/>
              <a:t>Device description</a:t>
            </a:r>
          </a:p>
          <a:p>
            <a:pPr lvl="1"/>
            <a:r>
              <a:rPr lang="en-US" dirty="0"/>
              <a:t>Device manufacturer</a:t>
            </a:r>
          </a:p>
          <a:p>
            <a:pPr lvl="1"/>
            <a:r>
              <a:rPr lang="en-US" dirty="0"/>
              <a:t>Device model </a:t>
            </a:r>
          </a:p>
          <a:p>
            <a:pPr lvl="1"/>
            <a:r>
              <a:rPr lang="en-US" dirty="0"/>
              <a:t>Device labels list that can be used when searching device profiles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FE3B09-35E6-A923-D597-8CC2C7521791}"/>
              </a:ext>
            </a:extLst>
          </p:cNvPr>
          <p:cNvSpPr/>
          <p:nvPr/>
        </p:nvSpPr>
        <p:spPr>
          <a:xfrm>
            <a:off x="5123430" y="4330308"/>
            <a:ext cx="4961604" cy="20621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/>
              <a:t>name: </a:t>
            </a:r>
            <a:r>
              <a:rPr lang="en-GB" sz="1600" dirty="0" err="1"/>
              <a:t>ElsnerWeatherStation</a:t>
            </a:r>
            <a:endParaRPr lang="en-GB" sz="1600" dirty="0"/>
          </a:p>
          <a:p>
            <a:r>
              <a:rPr lang="en-GB" sz="1600" dirty="0"/>
              <a:t>description: Detecting light and temperature levels</a:t>
            </a:r>
          </a:p>
          <a:p>
            <a:r>
              <a:rPr lang="en-GB" sz="1600" dirty="0"/>
              <a:t>manufacturer: Elsner</a:t>
            </a:r>
          </a:p>
          <a:p>
            <a:r>
              <a:rPr lang="en-GB" sz="1600" dirty="0"/>
              <a:t>model: PO3-Modbus</a:t>
            </a:r>
          </a:p>
          <a:p>
            <a:r>
              <a:rPr lang="en-GB" sz="1600" dirty="0"/>
              <a:t>labels:</a:t>
            </a:r>
          </a:p>
          <a:p>
            <a:r>
              <a:rPr lang="en-GB" sz="1600" dirty="0"/>
              <a:t>  - Weather</a:t>
            </a:r>
          </a:p>
          <a:p>
            <a:r>
              <a:rPr lang="en-GB" sz="1600" dirty="0"/>
              <a:t>  - </a:t>
            </a:r>
            <a:r>
              <a:rPr lang="en-GB" sz="1600" dirty="0" err="1"/>
              <a:t>LightLevel</a:t>
            </a:r>
            <a:endParaRPr lang="en-GB" sz="1600" dirty="0"/>
          </a:p>
          <a:p>
            <a:r>
              <a:rPr lang="en-GB" sz="1600" dirty="0"/>
              <a:t>  - Temperature</a:t>
            </a:r>
          </a:p>
        </p:txBody>
      </p:sp>
    </p:spTree>
    <p:extLst>
      <p:ext uri="{BB962C8B-B14F-4D97-AF65-F5344CB8AC3E}">
        <p14:creationId xmlns:p14="http://schemas.microsoft.com/office/powerpoint/2010/main" val="1643126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4696-499F-44C5-C74A-B0184A78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Device Resources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C68E-7AAD-3459-D1DA-FCE63D93DB7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 Device Resource specifies an individual value within a device that can be read or written to</a:t>
            </a:r>
          </a:p>
          <a:p>
            <a:r>
              <a:rPr lang="en-US" sz="2000" dirty="0"/>
              <a:t>The </a:t>
            </a:r>
            <a:r>
              <a:rPr lang="en-US" sz="2000" i="1" dirty="0"/>
              <a:t>name</a:t>
            </a:r>
            <a:r>
              <a:rPr lang="en-US" sz="2000" dirty="0"/>
              <a:t> and </a:t>
            </a:r>
            <a:r>
              <a:rPr lang="en-US" sz="2000" i="1" dirty="0"/>
              <a:t>properties</a:t>
            </a:r>
            <a:r>
              <a:rPr lang="en-US" sz="2000" dirty="0"/>
              <a:t> sections ensure that the modelling is protocol independent </a:t>
            </a:r>
          </a:p>
          <a:p>
            <a:pPr lvl="1"/>
            <a:r>
              <a:rPr lang="en-US" sz="1800" dirty="0"/>
              <a:t>Only the </a:t>
            </a:r>
            <a:r>
              <a:rPr lang="en-US" sz="1800" i="1" dirty="0"/>
              <a:t>attributes</a:t>
            </a:r>
            <a:r>
              <a:rPr lang="en-US" sz="1800" dirty="0"/>
              <a:t> section is Modbus (or BACnet, MQTT, OPC UA, etc) specific</a:t>
            </a:r>
          </a:p>
          <a:p>
            <a:r>
              <a:rPr lang="en-US" sz="2000" dirty="0"/>
              <a:t>The “</a:t>
            </a:r>
            <a:r>
              <a:rPr lang="en-US" sz="2000" dirty="0" err="1"/>
              <a:t>isHidden</a:t>
            </a:r>
            <a:r>
              <a:rPr lang="en-US" sz="2000" dirty="0"/>
              <a:t>” flag relates to the automatic creation of Core Commands for this resource </a:t>
            </a:r>
            <a:br>
              <a:rPr lang="en-US" sz="2000" dirty="0"/>
            </a:br>
            <a:r>
              <a:rPr lang="en-US" sz="2000" dirty="0"/>
              <a:t>(more later)</a:t>
            </a:r>
          </a:p>
          <a:p>
            <a:pPr lvl="1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CA188-3BE1-878E-551B-E26F46FE2809}"/>
              </a:ext>
            </a:extLst>
          </p:cNvPr>
          <p:cNvSpPr/>
          <p:nvPr/>
        </p:nvSpPr>
        <p:spPr>
          <a:xfrm>
            <a:off x="4963632" y="3112824"/>
            <a:ext cx="5583040" cy="30469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 err="1"/>
              <a:t>deviceResources</a:t>
            </a:r>
            <a:r>
              <a:rPr lang="en-GB" sz="1600" dirty="0"/>
              <a:t>:</a:t>
            </a:r>
          </a:p>
          <a:p>
            <a:r>
              <a:rPr lang="en-GB" sz="1600" dirty="0"/>
              <a:t>  - </a:t>
            </a:r>
          </a:p>
          <a:p>
            <a:r>
              <a:rPr lang="en-GB" sz="1600" dirty="0"/>
              <a:t>    name: Temperature</a:t>
            </a:r>
          </a:p>
          <a:p>
            <a:r>
              <a:rPr lang="en-GB" sz="1600" dirty="0"/>
              <a:t>    description: Current temperature detected by the sensor</a:t>
            </a:r>
          </a:p>
          <a:p>
            <a:r>
              <a:rPr lang="en-GB" sz="1600" dirty="0"/>
              <a:t>    </a:t>
            </a:r>
            <a:r>
              <a:rPr lang="en-GB" sz="1600" dirty="0" err="1"/>
              <a:t>isHidden</a:t>
            </a:r>
            <a:r>
              <a:rPr lang="en-GB" sz="1600" dirty="0"/>
              <a:t>: false</a:t>
            </a:r>
          </a:p>
          <a:p>
            <a:r>
              <a:rPr lang="en-GB" sz="1600" dirty="0"/>
              <a:t>    properties:</a:t>
            </a:r>
          </a:p>
          <a:p>
            <a:r>
              <a:rPr lang="en-GB" sz="1600" dirty="0"/>
              <a:t>        valueType: Uint16</a:t>
            </a:r>
          </a:p>
          <a:p>
            <a:r>
              <a:rPr lang="en-GB" sz="1600" dirty="0"/>
              <a:t>        </a:t>
            </a:r>
            <a:r>
              <a:rPr lang="en-GB" sz="1600" dirty="0" err="1"/>
              <a:t>readWrite</a:t>
            </a:r>
            <a:r>
              <a:rPr lang="en-GB" sz="1600" dirty="0"/>
              <a:t>: R</a:t>
            </a:r>
          </a:p>
          <a:p>
            <a:r>
              <a:rPr lang="en-GB" sz="1600" dirty="0"/>
              <a:t>        units: Degrees Celsius</a:t>
            </a:r>
          </a:p>
          <a:p>
            <a:r>
              <a:rPr lang="en-GB" sz="1600" dirty="0"/>
              <a:t>    attributes:</a:t>
            </a:r>
          </a:p>
          <a:p>
            <a:r>
              <a:rPr lang="en-GB" sz="1600" dirty="0"/>
              <a:t>        </a:t>
            </a:r>
            <a:r>
              <a:rPr lang="en-GB" sz="1600" dirty="0" err="1"/>
              <a:t>primaryTable</a:t>
            </a:r>
            <a:r>
              <a:rPr lang="en-GB" sz="1600" dirty="0"/>
              <a:t>: INPUT_REGISTERS</a:t>
            </a:r>
          </a:p>
          <a:p>
            <a:r>
              <a:rPr lang="en-GB" sz="1600" dirty="0"/>
              <a:t>        </a:t>
            </a:r>
            <a:r>
              <a:rPr lang="en-GB" sz="1600" dirty="0" err="1"/>
              <a:t>startingAddress</a:t>
            </a:r>
            <a:r>
              <a:rPr lang="en-GB" sz="1600" dirty="0"/>
              <a:t>: 1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18B4786-3D07-DFEC-A00D-4410D214A084}"/>
              </a:ext>
            </a:extLst>
          </p:cNvPr>
          <p:cNvSpPr txBox="1">
            <a:spLocks/>
          </p:cNvSpPr>
          <p:nvPr/>
        </p:nvSpPr>
        <p:spPr>
          <a:xfrm>
            <a:off x="1953088" y="4177313"/>
            <a:ext cx="2306999" cy="546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Common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047FEC-31A4-80A9-8D4E-923FC30FF266}"/>
              </a:ext>
            </a:extLst>
          </p:cNvPr>
          <p:cNvSpPr txBox="1">
            <a:spLocks/>
          </p:cNvSpPr>
          <p:nvPr/>
        </p:nvSpPr>
        <p:spPr>
          <a:xfrm>
            <a:off x="1494903" y="5446820"/>
            <a:ext cx="2911646" cy="546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Protocol-Specific Information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8BD0A4F2-51A3-DE3F-0821-9E34EE0003EC}"/>
              </a:ext>
            </a:extLst>
          </p:cNvPr>
          <p:cNvSpPr/>
          <p:nvPr/>
        </p:nvSpPr>
        <p:spPr>
          <a:xfrm flipH="1">
            <a:off x="4465983" y="5422468"/>
            <a:ext cx="378781" cy="594804"/>
          </a:xfrm>
          <a:prstGeom prst="rightBrace">
            <a:avLst>
              <a:gd name="adj1" fmla="val 206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27085F7-38EF-006D-257C-39ABB5ED65D7}"/>
              </a:ext>
            </a:extLst>
          </p:cNvPr>
          <p:cNvSpPr/>
          <p:nvPr/>
        </p:nvSpPr>
        <p:spPr>
          <a:xfrm flipH="1">
            <a:off x="4465982" y="3629973"/>
            <a:ext cx="378781" cy="1640780"/>
          </a:xfrm>
          <a:prstGeom prst="rightBrace">
            <a:avLst>
              <a:gd name="adj1" fmla="val 206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960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4696-499F-44C5-C74A-B0184A78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Device Resources – Property Value Fields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AEE67C6-8CC0-5B92-1FA6-D1AF1B0D2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075847"/>
              </p:ext>
            </p:extLst>
          </p:nvPr>
        </p:nvGraphicFramePr>
        <p:xfrm>
          <a:off x="1147397" y="1477665"/>
          <a:ext cx="10544494" cy="4910791"/>
        </p:xfrm>
        <a:graphic>
          <a:graphicData uri="http://schemas.openxmlformats.org/drawingml/2006/table">
            <a:tbl>
              <a:tblPr/>
              <a:tblGrid>
                <a:gridCol w="1212325">
                  <a:extLst>
                    <a:ext uri="{9D8B030D-6E8A-4147-A177-3AD203B41FA5}">
                      <a16:colId xmlns:a16="http://schemas.microsoft.com/office/drawing/2014/main" val="17485896"/>
                    </a:ext>
                  </a:extLst>
                </a:gridCol>
                <a:gridCol w="1446732">
                  <a:extLst>
                    <a:ext uri="{9D8B030D-6E8A-4147-A177-3AD203B41FA5}">
                      <a16:colId xmlns:a16="http://schemas.microsoft.com/office/drawing/2014/main" val="2713939043"/>
                    </a:ext>
                  </a:extLst>
                </a:gridCol>
                <a:gridCol w="4733864">
                  <a:extLst>
                    <a:ext uri="{9D8B030D-6E8A-4147-A177-3AD203B41FA5}">
                      <a16:colId xmlns:a16="http://schemas.microsoft.com/office/drawing/2014/main" val="3469868517"/>
                    </a:ext>
                  </a:extLst>
                </a:gridCol>
                <a:gridCol w="3151573">
                  <a:extLst>
                    <a:ext uri="{9D8B030D-6E8A-4147-A177-3AD203B41FA5}">
                      <a16:colId xmlns:a16="http://schemas.microsoft.com/office/drawing/2014/main" val="676520261"/>
                    </a:ext>
                  </a:extLst>
                </a:gridCol>
              </a:tblGrid>
              <a:tr h="243582">
                <a:tc gridSpan="4">
                  <a:txBody>
                    <a:bodyPr/>
                    <a:lstStyle/>
                    <a:p>
                      <a:r>
                        <a:rPr lang="en-GB" sz="1500" dirty="0"/>
                        <a:t>Property Value Fields</a:t>
                      </a:r>
                    </a:p>
                  </a:txBody>
                  <a:tcPr marL="73960" marR="73960" marT="36980" marB="369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449927"/>
                  </a:ext>
                </a:extLst>
              </a:tr>
              <a:tr h="540851"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solidFill>
                            <a:srgbClr val="FFFFFF"/>
                          </a:solidFill>
                          <a:effectLst/>
                        </a:rPr>
                        <a:t>Field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7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solidFill>
                            <a:srgbClr val="FFFFFF"/>
                          </a:solidFill>
                          <a:effectLst/>
                        </a:rPr>
                        <a:t>Mandatory (M) </a:t>
                      </a:r>
                      <a:br>
                        <a:rPr lang="en-GB" sz="1500" dirty="0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en-GB" sz="1500" dirty="0">
                          <a:solidFill>
                            <a:srgbClr val="FFFFFF"/>
                          </a:solidFill>
                          <a:effectLst/>
                        </a:rPr>
                        <a:t>or Optional (O)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7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solidFill>
                            <a:srgbClr val="FFFFFF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7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solidFill>
                            <a:srgbClr val="FFFFFF"/>
                          </a:solidFill>
                          <a:effectLst/>
                        </a:rPr>
                        <a:t>Valid Values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386975"/>
                  </a:ext>
                </a:extLst>
              </a:tr>
              <a:tr h="373040"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effectLst/>
                        </a:rPr>
                        <a:t>valueType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effectLst/>
                        </a:rPr>
                        <a:t>M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US" sz="1400" dirty="0">
                          <a:effectLst/>
                        </a:rPr>
                        <a:t>The data type of the value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US" sz="1500" dirty="0">
                          <a:effectLst/>
                        </a:rPr>
                        <a:t>Bool, Int8 - Int64, Uint8 - Uint64, Float32, Float64, String, Binary, Object, Arrays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055698"/>
                  </a:ext>
                </a:extLst>
              </a:tr>
              <a:tr h="373040"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>
                          <a:effectLst/>
                        </a:rPr>
                        <a:t>readWrite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effectLst/>
                        </a:rPr>
                        <a:t>M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US" sz="1400" dirty="0">
                          <a:effectLst/>
                        </a:rPr>
                        <a:t>Indicates whether the value is readable or writable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effectLst/>
                        </a:rPr>
                        <a:t>R, W, RW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332867"/>
                  </a:ext>
                </a:extLst>
              </a:tr>
              <a:tr h="373040"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effectLst/>
                        </a:rPr>
                        <a:t>units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effectLst/>
                        </a:rPr>
                        <a:t>O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US" sz="1400" dirty="0">
                          <a:effectLst/>
                        </a:rPr>
                        <a:t>Indicates the unit of the values: degrees, mm, percentages, etc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effectLst/>
                        </a:rPr>
                        <a:t>String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611572"/>
                  </a:ext>
                </a:extLst>
              </a:tr>
              <a:tr h="373040"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effectLst/>
                        </a:rPr>
                        <a:t>scale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>
                          <a:effectLst/>
                        </a:rPr>
                        <a:t>O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US" sz="1400" dirty="0">
                          <a:effectLst/>
                        </a:rPr>
                        <a:t>Factor by which to multiply a reading before it is returned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effectLst/>
                        </a:rPr>
                        <a:t>Numeric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07605"/>
                  </a:ext>
                </a:extLst>
              </a:tr>
              <a:tr h="373040"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effectLst/>
                        </a:rPr>
                        <a:t>offset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>
                          <a:effectLst/>
                        </a:rPr>
                        <a:t>O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US" sz="1400" dirty="0">
                          <a:effectLst/>
                        </a:rPr>
                        <a:t>Value to be added to a reading before it is returned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effectLst/>
                        </a:rPr>
                        <a:t>Numeric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646987"/>
                  </a:ext>
                </a:extLst>
              </a:tr>
              <a:tr h="373040"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effectLst/>
                        </a:rPr>
                        <a:t>base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effectLst/>
                        </a:rPr>
                        <a:t>O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US" sz="1400" dirty="0">
                          <a:effectLst/>
                        </a:rPr>
                        <a:t>Value to be raised to the power of the raw reading before it is returned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effectLst/>
                        </a:rPr>
                        <a:t>Numeric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2150625"/>
                  </a:ext>
                </a:extLst>
              </a:tr>
              <a:tr h="189001"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>
                          <a:effectLst/>
                        </a:rPr>
                        <a:t>mask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effectLst/>
                        </a:rPr>
                        <a:t>O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US" sz="1400" dirty="0">
                          <a:effectLst/>
                        </a:rPr>
                        <a:t>Binary mask applied to an integer reading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effectLst/>
                        </a:rPr>
                        <a:t>Numeric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957078"/>
                  </a:ext>
                </a:extLst>
              </a:tr>
              <a:tr h="373040"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>
                          <a:effectLst/>
                        </a:rPr>
                        <a:t>shift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>
                          <a:effectLst/>
                        </a:rPr>
                        <a:t>O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US" sz="1400" dirty="0">
                          <a:effectLst/>
                        </a:rPr>
                        <a:t>Number of bits to shift the integer reading to the right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effectLst/>
                        </a:rPr>
                        <a:t>Numeric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083777"/>
                  </a:ext>
                </a:extLst>
              </a:tr>
              <a:tr h="373040"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 err="1">
                          <a:effectLst/>
                        </a:rPr>
                        <a:t>defaultValue</a:t>
                      </a:r>
                      <a:endParaRPr lang="en-GB" sz="1500" dirty="0">
                        <a:effectLst/>
                      </a:endParaRP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 used for SET command which do not specify one</a:t>
                      </a:r>
                      <a:endParaRPr lang="en-U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effectLst/>
                        </a:rPr>
                        <a:t>Numeric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626378"/>
                  </a:ext>
                </a:extLst>
              </a:tr>
              <a:tr h="189001"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>
                          <a:effectLst/>
                        </a:rPr>
                        <a:t>minimum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>
                          <a:effectLst/>
                        </a:rPr>
                        <a:t>O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400" dirty="0">
                          <a:effectLst/>
                        </a:rPr>
                        <a:t>Minimum value when setting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effectLst/>
                        </a:rPr>
                        <a:t>Numeric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4298377"/>
                  </a:ext>
                </a:extLst>
              </a:tr>
              <a:tr h="189001"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>
                          <a:effectLst/>
                        </a:rPr>
                        <a:t>maximum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>
                          <a:effectLst/>
                        </a:rPr>
                        <a:t>O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400" dirty="0">
                          <a:effectLst/>
                        </a:rPr>
                        <a:t>Maximum value when setting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effectLst/>
                        </a:rPr>
                        <a:t>Numeric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1100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7248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4696-499F-44C5-C74A-B0184A78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Device Resources – Attribute Value Fields (for Modbus)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AEE67C6-8CC0-5B92-1FA6-D1AF1B0D2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37694"/>
              </p:ext>
            </p:extLst>
          </p:nvPr>
        </p:nvGraphicFramePr>
        <p:xfrm>
          <a:off x="1696991" y="1638445"/>
          <a:ext cx="8655976" cy="4676271"/>
        </p:xfrm>
        <a:graphic>
          <a:graphicData uri="http://schemas.openxmlformats.org/drawingml/2006/table">
            <a:tbl>
              <a:tblPr/>
              <a:tblGrid>
                <a:gridCol w="1524782">
                  <a:extLst>
                    <a:ext uri="{9D8B030D-6E8A-4147-A177-3AD203B41FA5}">
                      <a16:colId xmlns:a16="http://schemas.microsoft.com/office/drawing/2014/main" val="17485896"/>
                    </a:ext>
                  </a:extLst>
                </a:gridCol>
                <a:gridCol w="4740675">
                  <a:extLst>
                    <a:ext uri="{9D8B030D-6E8A-4147-A177-3AD203B41FA5}">
                      <a16:colId xmlns:a16="http://schemas.microsoft.com/office/drawing/2014/main" val="3469868517"/>
                    </a:ext>
                  </a:extLst>
                </a:gridCol>
                <a:gridCol w="2390519">
                  <a:extLst>
                    <a:ext uri="{9D8B030D-6E8A-4147-A177-3AD203B41FA5}">
                      <a16:colId xmlns:a16="http://schemas.microsoft.com/office/drawing/2014/main" val="676520261"/>
                    </a:ext>
                  </a:extLst>
                </a:gridCol>
              </a:tblGrid>
              <a:tr h="243582">
                <a:tc gridSpan="3">
                  <a:txBody>
                    <a:bodyPr/>
                    <a:lstStyle/>
                    <a:p>
                      <a:r>
                        <a:rPr lang="en-GB" sz="1500" dirty="0"/>
                        <a:t>Attribute Value Fields</a:t>
                      </a:r>
                    </a:p>
                  </a:txBody>
                  <a:tcPr marL="73960" marR="73960" marT="36980" marB="369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449927"/>
                  </a:ext>
                </a:extLst>
              </a:tr>
              <a:tr h="540851"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solidFill>
                            <a:srgbClr val="FFFFFF"/>
                          </a:solidFill>
                          <a:effectLst/>
                        </a:rPr>
                        <a:t>Field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7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solidFill>
                            <a:srgbClr val="FFFFFF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7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dirty="0">
                          <a:solidFill>
                            <a:srgbClr val="FFFFFF"/>
                          </a:solidFill>
                          <a:effectLst/>
                        </a:rPr>
                        <a:t>Valid Values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1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386975"/>
                  </a:ext>
                </a:extLst>
              </a:tr>
              <a:tr h="373040"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primaryTable</a:t>
                      </a:r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data type of the value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6700" indent="-158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HOLDING_REGISTERS</a:t>
                      </a:r>
                    </a:p>
                    <a:p>
                      <a:pPr marL="266700" indent="-158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INPUT_REGISTERS</a:t>
                      </a:r>
                    </a:p>
                    <a:p>
                      <a:pPr marL="266700" indent="-158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COILS</a:t>
                      </a:r>
                    </a:p>
                    <a:p>
                      <a:pPr marL="266700" indent="-1587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DISCRETE_INPUT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055698"/>
                  </a:ext>
                </a:extLst>
              </a:tr>
              <a:tr h="373040"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startingAddress</a:t>
                      </a:r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address in the Modbus device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Numeric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332867"/>
                  </a:ext>
                </a:extLst>
              </a:tr>
              <a:tr h="373040"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isByteSwap</a:t>
                      </a:r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Modbus Device Service uses big-endian format. Defines whether to swap the byte on reading little-endian data to transform to big-endian format</a:t>
                      </a:r>
                      <a:endParaRPr lang="en-US" sz="15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329512"/>
                  </a:ext>
                </a:extLst>
              </a:tr>
              <a:tr h="373040"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isWordSwap</a:t>
                      </a:r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Defines whether to use 16-bit segments, also known as words, to re-order the byte sequence with big-endian or little-endian formats</a:t>
                      </a:r>
                      <a:endParaRPr lang="en-US" sz="15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63304"/>
                  </a:ext>
                </a:extLst>
              </a:tr>
              <a:tr h="373040"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rawtype</a:t>
                      </a:r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Optional. Defines the binary data read from the Modbus device and uses a value descriptor data type to identify the data type that the user wants to receive</a:t>
                      </a:r>
                      <a:endParaRPr lang="en-US" sz="15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9611572"/>
                  </a:ext>
                </a:extLst>
              </a:tr>
              <a:tr h="373040"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stringRegisterSize</a:t>
                      </a:r>
                      <a:endParaRPr lang="en-GB" sz="15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US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Optional. Used for defining the </a:t>
                      </a:r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capacity of the device resource for String data</a:t>
                      </a:r>
                      <a:endParaRPr lang="en-US" sz="15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l"/>
                      <a:r>
                        <a:rPr lang="en-GB" sz="15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1-123 inclusive</a:t>
                      </a:r>
                    </a:p>
                  </a:txBody>
                  <a:tcPr marL="15408" marR="24653" marT="3082" marB="3082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515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072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4696-499F-44C5-C74A-B0184A78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Device Commands (Optional)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C68E-7AAD-3459-D1DA-FCE63D93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68" y="1540399"/>
            <a:ext cx="11123354" cy="4852012"/>
          </a:xfrm>
        </p:spPr>
        <p:txBody>
          <a:bodyPr>
            <a:normAutofit/>
          </a:bodyPr>
          <a:lstStyle/>
          <a:p>
            <a:r>
              <a:rPr lang="en-US" sz="2200" dirty="0"/>
              <a:t>Give control over the potential accessing of multiple Device Resources at the same time, either for logical or optimization reasons</a:t>
            </a:r>
          </a:p>
          <a:p>
            <a:r>
              <a:rPr lang="en-US" sz="2200" dirty="0"/>
              <a:t>(From previous slides) a Device Resource with “</a:t>
            </a:r>
            <a:r>
              <a:rPr lang="en-US" sz="2200" dirty="0" err="1"/>
              <a:t>isHidden</a:t>
            </a:r>
            <a:r>
              <a:rPr lang="en-US" sz="2200" dirty="0"/>
              <a:t>” false will automatically have a singular command generated for it that the Core Command Service is able to invoke </a:t>
            </a:r>
            <a:br>
              <a:rPr lang="en-US" sz="2200" dirty="0"/>
            </a:br>
            <a:r>
              <a:rPr lang="en-US" sz="2200" dirty="0"/>
              <a:t>(EdgeX V2 optimization to improve / simplify the profiles) </a:t>
            </a:r>
          </a:p>
          <a:p>
            <a:r>
              <a:rPr lang="en-US" sz="2200" dirty="0"/>
              <a:t>EdgeX Auto Events can invoke Device Commands on a repeating / periodic basis</a:t>
            </a:r>
          </a:p>
          <a:p>
            <a:r>
              <a:rPr lang="en-US" sz="2200" dirty="0"/>
              <a:t>Again, the “</a:t>
            </a:r>
            <a:r>
              <a:rPr lang="en-US" sz="2200" dirty="0" err="1"/>
              <a:t>isHidden</a:t>
            </a:r>
            <a:r>
              <a:rPr lang="en-US" sz="2200" dirty="0"/>
              <a:t>” flag relates to the automatic creation of commands available in Core Command Service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ACA188-3BE1-878E-551B-E26F46FE2809}"/>
              </a:ext>
            </a:extLst>
          </p:cNvPr>
          <p:cNvSpPr/>
          <p:nvPr/>
        </p:nvSpPr>
        <p:spPr>
          <a:xfrm>
            <a:off x="3605346" y="4482023"/>
            <a:ext cx="5583040" cy="20621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 err="1"/>
              <a:t>deviceCommands</a:t>
            </a:r>
            <a:r>
              <a:rPr lang="en-GB" sz="1600" dirty="0"/>
              <a:t>:  </a:t>
            </a:r>
          </a:p>
          <a:p>
            <a:r>
              <a:rPr lang="en-GB" sz="1600" dirty="0"/>
              <a:t>- </a:t>
            </a:r>
          </a:p>
          <a:p>
            <a:r>
              <a:rPr lang="en-GB" sz="1600" dirty="0"/>
              <a:t>  name: </a:t>
            </a:r>
            <a:r>
              <a:rPr lang="en-GB" sz="1600" dirty="0" err="1"/>
              <a:t>GetSensorValues</a:t>
            </a:r>
            <a:r>
              <a:rPr lang="en-GB" sz="1600" dirty="0"/>
              <a:t>    </a:t>
            </a:r>
          </a:p>
          <a:p>
            <a:r>
              <a:rPr lang="en-GB" sz="1600" dirty="0"/>
              <a:t>  </a:t>
            </a:r>
            <a:r>
              <a:rPr lang="en-GB" sz="1600" dirty="0" err="1"/>
              <a:t>isHidden</a:t>
            </a:r>
            <a:r>
              <a:rPr lang="en-GB" sz="1600" dirty="0"/>
              <a:t>: false</a:t>
            </a:r>
          </a:p>
          <a:p>
            <a:r>
              <a:rPr lang="en-GB" sz="1600" dirty="0"/>
              <a:t>  </a:t>
            </a:r>
            <a:r>
              <a:rPr lang="en-GB" sz="1600" dirty="0" err="1"/>
              <a:t>readWrite</a:t>
            </a:r>
            <a:r>
              <a:rPr lang="en-GB" sz="1600" dirty="0"/>
              <a:t>: R</a:t>
            </a:r>
          </a:p>
          <a:p>
            <a:r>
              <a:rPr lang="en-GB" sz="1600" dirty="0"/>
              <a:t>  </a:t>
            </a:r>
            <a:r>
              <a:rPr lang="en-GB" sz="1600" dirty="0" err="1"/>
              <a:t>resourceOperations</a:t>
            </a:r>
            <a:r>
              <a:rPr lang="en-GB" sz="1600" dirty="0"/>
              <a:t>:</a:t>
            </a:r>
          </a:p>
          <a:p>
            <a:r>
              <a:rPr lang="en-GB" sz="1600" dirty="0"/>
              <a:t>      - </a:t>
            </a:r>
            <a:r>
              <a:rPr lang="en-GB" sz="1600" dirty="0" err="1"/>
              <a:t>deviceResource</a:t>
            </a:r>
            <a:r>
              <a:rPr lang="en-GB" sz="1600" dirty="0"/>
              <a:t>: Temperature</a:t>
            </a:r>
          </a:p>
          <a:p>
            <a:r>
              <a:rPr lang="en-GB" sz="1600" dirty="0"/>
              <a:t>      - </a:t>
            </a:r>
            <a:r>
              <a:rPr lang="en-GB" sz="1600" dirty="0" err="1"/>
              <a:t>deviceResource</a:t>
            </a:r>
            <a:r>
              <a:rPr lang="en-GB" sz="1600" dirty="0"/>
              <a:t>: </a:t>
            </a:r>
            <a:r>
              <a:rPr lang="en-GB" sz="1600" dirty="0" err="1"/>
              <a:t>LightLevel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293979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598CA8-016C-4231-B10E-B17B230F9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Worked Example</a:t>
            </a:r>
          </a:p>
        </p:txBody>
      </p:sp>
    </p:spTree>
    <p:extLst>
      <p:ext uri="{BB962C8B-B14F-4D97-AF65-F5344CB8AC3E}">
        <p14:creationId xmlns:p14="http://schemas.microsoft.com/office/powerpoint/2010/main" val="3674038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EA66B-9560-214D-03AC-48C303D8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Modbus Power 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08A2-D5F4-05E4-1905-156636ACE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Datasheet: </a:t>
            </a:r>
            <a:r>
              <a:rPr lang="en-US" sz="1600" dirty="0"/>
              <a:t>https://www.dentinstruments.com/wp-content/uploads/2021/04/PS3037-dent-datasheet-single-page.pdf </a:t>
            </a:r>
            <a:endParaRPr lang="en-US" sz="1800" dirty="0"/>
          </a:p>
          <a:p>
            <a:r>
              <a:rPr lang="en-US" sz="1800" dirty="0"/>
              <a:t>User Manual: </a:t>
            </a:r>
            <a:r>
              <a:rPr lang="en-US" sz="1600" dirty="0"/>
              <a:t>https://www.dentinstruments.com/wp-content/uploads/2021/04/PS3037_Manual.pdf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hlinkClick r:id="rId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A1DBB-860F-0E4C-ADEE-104954B35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957" y="1714464"/>
            <a:ext cx="5915025" cy="96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DE271E-3F24-DD6D-B9C9-E1F7B38D0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849" y="2924450"/>
            <a:ext cx="4975240" cy="2083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913DCA-F6B6-148E-C828-9B0153925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517" y="2195476"/>
            <a:ext cx="37909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0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0CE05B-67B8-FE5F-B9EB-52B2E9C2F7C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39161" y="1367161"/>
            <a:ext cx="5646113" cy="3869073"/>
          </a:xfrm>
        </p:spPr>
        <p:txBody>
          <a:bodyPr>
            <a:normAutofit/>
          </a:bodyPr>
          <a:lstStyle/>
          <a:p>
            <a:r>
              <a:rPr lang="en-US" sz="2400" dirty="0"/>
              <a:t>IOTech Systems, Product Manager</a:t>
            </a:r>
          </a:p>
          <a:p>
            <a:pPr lvl="1"/>
            <a:r>
              <a:rPr lang="en-US" sz="2000" dirty="0"/>
              <a:t>Global B2B edge software products company </a:t>
            </a:r>
          </a:p>
          <a:p>
            <a:pPr lvl="1"/>
            <a:r>
              <a:rPr lang="en-US" sz="2000" dirty="0"/>
              <a:t>Manage IOTech’s Edge Xpert product</a:t>
            </a:r>
          </a:p>
          <a:p>
            <a:pPr lvl="1"/>
            <a:r>
              <a:rPr lang="en-US" sz="2000" dirty="0"/>
              <a:t>Previously IOTech Solutions Architect</a:t>
            </a:r>
          </a:p>
          <a:p>
            <a:pPr lvl="1"/>
            <a:r>
              <a:rPr lang="en-US" sz="2000" dirty="0"/>
              <a:t>Dedicated to product usability</a:t>
            </a:r>
          </a:p>
          <a:p>
            <a:r>
              <a:rPr lang="en-US" sz="2400" dirty="0"/>
              <a:t>EdgeX Foundry, TSC Chair (2022+)</a:t>
            </a:r>
          </a:p>
          <a:p>
            <a:pPr lvl="1"/>
            <a:r>
              <a:rPr lang="en-US" sz="2000" dirty="0"/>
              <a:t>Core Working Group Chair (2021-2022)</a:t>
            </a:r>
          </a:p>
          <a:p>
            <a:pPr lvl="1"/>
            <a:r>
              <a:rPr lang="en-US" sz="2000" dirty="0"/>
              <a:t>Test/QA Working Group Chair (2020-2021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5DE56C-0C1E-7CA5-2101-A66F9AC47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3431" y="5234039"/>
            <a:ext cx="3695701" cy="369332"/>
          </a:xfrm>
        </p:spPr>
        <p:txBody>
          <a:bodyPr>
            <a:normAutofit fontScale="90000"/>
          </a:bodyPr>
          <a:lstStyle/>
          <a:p>
            <a:r>
              <a:rPr lang="en-US" dirty="0"/>
              <a:t>JAMES BUTCHER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james@iotechsys.com</a:t>
            </a:r>
          </a:p>
        </p:txBody>
      </p:sp>
      <p:pic>
        <p:nvPicPr>
          <p:cNvPr id="5" name="Picture 4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A6DA354-3A8B-A712-6E75-5DC8B2752C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3067" b="15422"/>
          <a:stretch/>
        </p:blipFill>
        <p:spPr>
          <a:xfrm>
            <a:off x="1866899" y="1254629"/>
            <a:ext cx="3695701" cy="35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38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4696-499F-44C5-C74A-B0184A78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Starting Out: Use a Base File and add Identify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C68E-7AAD-3459-D1DA-FCE63D93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681" y="3886879"/>
            <a:ext cx="4201711" cy="2247591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>
                <a:highlight>
                  <a:srgbClr val="FFFF00"/>
                </a:highlight>
              </a:rPr>
              <a:t>name: Network-Power-Meter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manufacturer: Dent Instruments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description: Power Scout Meter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model: PS3037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labels: [</a:t>
            </a:r>
            <a:r>
              <a:rPr lang="en-GB" sz="1800" dirty="0" err="1"/>
              <a:t>modbus</a:t>
            </a:r>
            <a:r>
              <a:rPr lang="en-GB" sz="1800" dirty="0"/>
              <a:t>, </a:t>
            </a:r>
            <a:r>
              <a:rPr lang="en-GB" sz="1800" dirty="0" err="1"/>
              <a:t>powerscout</a:t>
            </a:r>
            <a:r>
              <a:rPr lang="en-GB" sz="1800" dirty="0"/>
              <a:t>]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B6BFF26-309C-3FB9-BF59-11D085D4B277}"/>
              </a:ext>
            </a:extLst>
          </p:cNvPr>
          <p:cNvSpPr txBox="1">
            <a:spLocks/>
          </p:cNvSpPr>
          <p:nvPr/>
        </p:nvSpPr>
        <p:spPr>
          <a:xfrm>
            <a:off x="754968" y="1540399"/>
            <a:ext cx="10645669" cy="4852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If creating a new device profile, good to start with an existing file as a basis</a:t>
            </a:r>
          </a:p>
          <a:p>
            <a:r>
              <a:rPr lang="da-DK" sz="17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wget https://docs.edgexfoundry.org/2.2/walk-through/EdgeX_CameraMonitorProfile.yml</a:t>
            </a:r>
            <a:endParaRPr lang="en-US" sz="17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</a:endParaRPr>
          </a:p>
          <a:p>
            <a:r>
              <a:rPr lang="en-US" sz="2400" dirty="0"/>
              <a:t>First, define how we want to identity this device profile – name, description, etc</a:t>
            </a:r>
          </a:p>
          <a:p>
            <a:r>
              <a:rPr lang="en-US" sz="2400" dirty="0"/>
              <a:t>Reminder: meta data here not interpreted by EdgeX</a:t>
            </a:r>
          </a:p>
        </p:txBody>
      </p:sp>
    </p:spTree>
    <p:extLst>
      <p:ext uri="{BB962C8B-B14F-4D97-AF65-F5344CB8AC3E}">
        <p14:creationId xmlns:p14="http://schemas.microsoft.com/office/powerpoint/2010/main" val="2849421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4696-499F-44C5-C74A-B0184A78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Sensor Values and Data Points Do We Want to Acquire?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C68E-7AAD-3459-D1DA-FCE63D93D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device’s user manual will tell you what values the device provides</a:t>
            </a:r>
          </a:p>
          <a:p>
            <a:r>
              <a:rPr lang="en-US" sz="2400" dirty="0"/>
              <a:t>Keep it simple and model only the relevant attributes</a:t>
            </a:r>
          </a:p>
          <a:p>
            <a:pPr lvl="1"/>
            <a:r>
              <a:rPr lang="en-US" sz="2000" dirty="0"/>
              <a:t>Noting that EdgeX 2.2 (Kamakura) just added support to add/edit/delete Device Resources to a Device Profile on-the-fly </a:t>
            </a:r>
          </a:p>
          <a:p>
            <a:r>
              <a:rPr lang="en-US" sz="2400" dirty="0"/>
              <a:t>For this power meter example, let’s focus on: </a:t>
            </a:r>
          </a:p>
          <a:p>
            <a:pPr lvl="1"/>
            <a:r>
              <a:rPr lang="en-US" sz="2000" dirty="0"/>
              <a:t>Current (amps)</a:t>
            </a:r>
          </a:p>
          <a:p>
            <a:pPr lvl="1"/>
            <a:r>
              <a:rPr lang="en-US" sz="2000" dirty="0"/>
              <a:t>Power (kWh)</a:t>
            </a:r>
          </a:p>
          <a:p>
            <a:pPr lvl="1"/>
            <a:r>
              <a:rPr lang="en-US" sz="2000" dirty="0"/>
              <a:t>Voltage (volts)</a:t>
            </a:r>
          </a:p>
          <a:p>
            <a:pPr lvl="1"/>
            <a:r>
              <a:rPr lang="en-US" sz="2000" dirty="0"/>
              <a:t>Energy (kW)</a:t>
            </a:r>
          </a:p>
          <a:p>
            <a:pPr lvl="1"/>
            <a:r>
              <a:rPr lang="en-US" sz="2000" dirty="0"/>
              <a:t>Demand Window Size (minutes) 15 by default</a:t>
            </a:r>
          </a:p>
          <a:p>
            <a:pPr lvl="1"/>
            <a:r>
              <a:rPr lang="en-US" sz="2000" dirty="0"/>
              <a:t>Line Frequency (</a:t>
            </a:r>
            <a:r>
              <a:rPr lang="en-US" sz="2000" dirty="0" err="1"/>
              <a:t>hz</a:t>
            </a:r>
            <a:r>
              <a:rPr lang="en-US" sz="2000" dirty="0"/>
              <a:t>) 50 or 60</a:t>
            </a:r>
          </a:p>
          <a:p>
            <a:r>
              <a:rPr lang="en-US" sz="2400" dirty="0"/>
              <a:t>These will all be </a:t>
            </a:r>
            <a:r>
              <a:rPr lang="en-US" sz="2400" b="1" dirty="0"/>
              <a:t>Device Resources </a:t>
            </a:r>
            <a:r>
              <a:rPr lang="en-US" sz="2400" dirty="0"/>
              <a:t>in our Device Profile </a:t>
            </a:r>
          </a:p>
        </p:txBody>
      </p:sp>
    </p:spTree>
    <p:extLst>
      <p:ext uri="{BB962C8B-B14F-4D97-AF65-F5344CB8AC3E}">
        <p14:creationId xmlns:p14="http://schemas.microsoft.com/office/powerpoint/2010/main" val="185801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4696-499F-44C5-C74A-B0184A78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Accessing the Current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C68E-7AAD-3459-D1DA-FCE63D93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7982" y="533476"/>
            <a:ext cx="4136154" cy="3941685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name: Current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description: Average current of all phases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 err="1"/>
              <a:t>isHidden</a:t>
            </a:r>
            <a:r>
              <a:rPr lang="en-GB" sz="1800" dirty="0"/>
              <a:t>: false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properties: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      </a:t>
            </a:r>
            <a:r>
              <a:rPr lang="en-GB" sz="1800" dirty="0">
                <a:highlight>
                  <a:srgbClr val="FFFF00"/>
                </a:highlight>
              </a:rPr>
              <a:t>valueType: Uint16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      </a:t>
            </a:r>
            <a:r>
              <a:rPr lang="en-GB" sz="1800" dirty="0" err="1"/>
              <a:t>readWrite</a:t>
            </a:r>
            <a:r>
              <a:rPr lang="en-GB" sz="1800" dirty="0"/>
              <a:t>: R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      units: amps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 attributes: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      </a:t>
            </a:r>
            <a:r>
              <a:rPr lang="en-GB" sz="1800" dirty="0" err="1">
                <a:highlight>
                  <a:srgbClr val="FFFF00"/>
                </a:highlight>
              </a:rPr>
              <a:t>primaryTable</a:t>
            </a:r>
            <a:r>
              <a:rPr lang="en-GB" sz="1800" dirty="0">
                <a:highlight>
                  <a:srgbClr val="FFFF00"/>
                </a:highlight>
              </a:rPr>
              <a:t>: HOLDING_REGISTERS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     </a:t>
            </a:r>
            <a:r>
              <a:rPr lang="en-GB" sz="1800" dirty="0">
                <a:highlight>
                  <a:srgbClr val="FFFF00"/>
                </a:highlight>
              </a:rPr>
              <a:t> </a:t>
            </a:r>
            <a:r>
              <a:rPr lang="en-GB" sz="1800" dirty="0" err="1">
                <a:highlight>
                  <a:srgbClr val="FFFF00"/>
                </a:highlight>
              </a:rPr>
              <a:t>startingAddress</a:t>
            </a:r>
            <a:r>
              <a:rPr lang="en-GB" sz="1800" dirty="0">
                <a:highlight>
                  <a:srgbClr val="FFFF00"/>
                </a:highlight>
              </a:rPr>
              <a:t>: 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8208C-DBCE-7E94-E6F5-986DC2BDC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97" y="1433000"/>
            <a:ext cx="5735999" cy="399199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5676C43-A563-F9B1-1F70-08F5B0837C01}"/>
              </a:ext>
            </a:extLst>
          </p:cNvPr>
          <p:cNvSpPr/>
          <p:nvPr/>
        </p:nvSpPr>
        <p:spPr>
          <a:xfrm rot="19553657">
            <a:off x="5396940" y="4122378"/>
            <a:ext cx="1898894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8A41B6-AC4C-D6F5-4A83-D460783BB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536" y="5826009"/>
            <a:ext cx="484574" cy="48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2DCE2B-6CD5-1ABB-8F2F-7A11030BB818}"/>
              </a:ext>
            </a:extLst>
          </p:cNvPr>
          <p:cNvSpPr txBox="1">
            <a:spLocks/>
          </p:cNvSpPr>
          <p:nvPr/>
        </p:nvSpPr>
        <p:spPr>
          <a:xfrm>
            <a:off x="1686758" y="5655076"/>
            <a:ext cx="8780016" cy="10549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F8D08-DBCA-5EE5-6719-C5C4CA122EFB}"/>
              </a:ext>
            </a:extLst>
          </p:cNvPr>
          <p:cNvSpPr txBox="1"/>
          <p:nvPr/>
        </p:nvSpPr>
        <p:spPr>
          <a:xfrm>
            <a:off x="2502765" y="5747838"/>
            <a:ext cx="7866354" cy="869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Holding Registers start at 40000 and Modbus addressing is zero based, so 40009 equates </a:t>
            </a:r>
            <a:r>
              <a:rPr lang="en-GB" sz="160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to a Modbus </a:t>
            </a:r>
            <a:r>
              <a:rPr lang="en-GB" sz="1600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startingAddress</a:t>
            </a:r>
            <a:r>
              <a:rPr lang="en-GB" sz="16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value of 8 </a:t>
            </a:r>
            <a:r>
              <a:rPr lang="en-GB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 our Device Resource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33333"/>
                </a:solidFill>
                <a:latin typeface="Arial" panose="020B0604020202020204" pitchFamily="34" charset="0"/>
              </a:rPr>
              <a:t>We know it’s a single word with standard </a:t>
            </a:r>
            <a:r>
              <a:rPr lang="en-GB" sz="1600" b="1" dirty="0">
                <a:solidFill>
                  <a:srgbClr val="333333"/>
                </a:solidFill>
                <a:latin typeface="Arial" panose="020B0604020202020204" pitchFamily="34" charset="0"/>
              </a:rPr>
              <a:t>unsigned 16 bit integer </a:t>
            </a:r>
            <a:r>
              <a:rPr lang="en-GB" sz="1600" dirty="0">
                <a:solidFill>
                  <a:srgbClr val="333333"/>
                </a:solidFill>
                <a:latin typeface="Arial" panose="020B0604020202020204" pitchFamily="34" charset="0"/>
              </a:rPr>
              <a:t>addressing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24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4696-499F-44C5-C74A-B0184A783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7" y="842584"/>
            <a:ext cx="5451343" cy="546100"/>
          </a:xfrm>
        </p:spPr>
        <p:txBody>
          <a:bodyPr>
            <a:normAutofit fontScale="90000"/>
          </a:bodyPr>
          <a:lstStyle/>
          <a:p>
            <a:r>
              <a:rPr lang="en-US" dirty="0"/>
              <a:t>Accessing the Energy Value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C68E-7AAD-3459-D1DA-FCE63D93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7982" y="533476"/>
            <a:ext cx="4109521" cy="3941685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>
                <a:highlight>
                  <a:srgbClr val="FFFF00"/>
                </a:highlight>
              </a:rPr>
              <a:t>name: Energy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description: System Total True Energy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 err="1"/>
              <a:t>isHidden</a:t>
            </a:r>
            <a:r>
              <a:rPr lang="en-GB" sz="1800" dirty="0"/>
              <a:t>: false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properties: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      </a:t>
            </a:r>
            <a:r>
              <a:rPr lang="en-GB" sz="1800" dirty="0">
                <a:highlight>
                  <a:srgbClr val="FFFF00"/>
                </a:highlight>
              </a:rPr>
              <a:t>valueType: Float32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      </a:t>
            </a:r>
            <a:r>
              <a:rPr lang="en-GB" sz="1800" dirty="0" err="1"/>
              <a:t>readWrite</a:t>
            </a:r>
            <a:r>
              <a:rPr lang="en-GB" sz="1800" dirty="0"/>
              <a:t>: R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      units: kWh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 attributes: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      </a:t>
            </a:r>
            <a:r>
              <a:rPr lang="en-GB" sz="1800" dirty="0" err="1">
                <a:highlight>
                  <a:srgbClr val="FFFF00"/>
                </a:highlight>
              </a:rPr>
              <a:t>primaryTable</a:t>
            </a:r>
            <a:r>
              <a:rPr lang="en-GB" sz="1800" dirty="0">
                <a:highlight>
                  <a:srgbClr val="FFFF00"/>
                </a:highlight>
              </a:rPr>
              <a:t>: HOLDING_REGISTERS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      </a:t>
            </a:r>
            <a:r>
              <a:rPr lang="en-GB" sz="1800" dirty="0" err="1">
                <a:highlight>
                  <a:srgbClr val="FFFF00"/>
                </a:highlight>
              </a:rPr>
              <a:t>startingAddress</a:t>
            </a:r>
            <a:r>
              <a:rPr lang="en-GB" sz="1800" dirty="0">
                <a:highlight>
                  <a:srgbClr val="FFFF00"/>
                </a:highlight>
              </a:rPr>
              <a:t>: 4000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8A41B6-AC4C-D6F5-4A83-D460783BB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245" y="5266505"/>
            <a:ext cx="484574" cy="48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02DCE2B-6CD5-1ABB-8F2F-7A11030BB818}"/>
              </a:ext>
            </a:extLst>
          </p:cNvPr>
          <p:cNvSpPr txBox="1">
            <a:spLocks/>
          </p:cNvSpPr>
          <p:nvPr/>
        </p:nvSpPr>
        <p:spPr>
          <a:xfrm>
            <a:off x="1856809" y="4864615"/>
            <a:ext cx="8618841" cy="15450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18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F8D08-DBCA-5EE5-6719-C5C4CA122EFB}"/>
              </a:ext>
            </a:extLst>
          </p:cNvPr>
          <p:cNvSpPr txBox="1"/>
          <p:nvPr/>
        </p:nvSpPr>
        <p:spPr>
          <a:xfrm>
            <a:off x="2779521" y="5079301"/>
            <a:ext cx="7486427" cy="111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Holding Registers start at 40000 and Modbus addressing is zero based, so 44001 equates to a Modbus </a:t>
            </a:r>
            <a:r>
              <a:rPr lang="en-GB" sz="1600" b="1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startingAddress</a:t>
            </a:r>
            <a:r>
              <a:rPr lang="en-GB" sz="16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value of 4000 </a:t>
            </a:r>
            <a:r>
              <a:rPr lang="en-GB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 our profile</a:t>
            </a:r>
          </a:p>
          <a:p>
            <a:pPr marL="285750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33333"/>
                </a:solidFill>
                <a:latin typeface="Arial" panose="020B0604020202020204" pitchFamily="34" charset="0"/>
              </a:rPr>
              <a:t>Energy here spans two registers – Least Significant Word (LSW) and Most Significant Word (MSW). This can be read as a single </a:t>
            </a:r>
            <a:r>
              <a:rPr lang="en-GB" sz="1600" b="1" dirty="0">
                <a:solidFill>
                  <a:srgbClr val="333333"/>
                </a:solidFill>
                <a:latin typeface="Arial" panose="020B0604020202020204" pitchFamily="34" charset="0"/>
              </a:rPr>
              <a:t>Float32</a:t>
            </a:r>
            <a:r>
              <a:rPr lang="en-GB" sz="1600" dirty="0">
                <a:solidFill>
                  <a:srgbClr val="333333"/>
                </a:solidFill>
                <a:latin typeface="Arial" panose="020B0604020202020204" pitchFamily="34" charset="0"/>
              </a:rPr>
              <a:t> value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F1A25-050F-F42E-0880-D6936DCB7F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0"/>
          <a:stretch/>
        </p:blipFill>
        <p:spPr>
          <a:xfrm>
            <a:off x="874915" y="1678397"/>
            <a:ext cx="6515100" cy="243668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5676C43-A563-F9B1-1F70-08F5B0837C01}"/>
              </a:ext>
            </a:extLst>
          </p:cNvPr>
          <p:cNvSpPr/>
          <p:nvPr/>
        </p:nvSpPr>
        <p:spPr>
          <a:xfrm rot="19553657">
            <a:off x="6580109" y="2638532"/>
            <a:ext cx="871004" cy="390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391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4696-499F-44C5-C74A-B0184A78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 we want to access multiple values at a time?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C68E-7AAD-3459-D1DA-FCE63D93D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data is largely in two categories with perhaps different requirements in terms of data collection:</a:t>
            </a:r>
          </a:p>
          <a:p>
            <a:pPr lvl="1"/>
            <a:r>
              <a:rPr lang="en-US" sz="2000" dirty="0"/>
              <a:t>Current (amps)</a:t>
            </a:r>
          </a:p>
          <a:p>
            <a:pPr lvl="1"/>
            <a:r>
              <a:rPr lang="en-US" sz="2000" dirty="0"/>
              <a:t>Power (kWh)</a:t>
            </a:r>
          </a:p>
          <a:p>
            <a:pPr lvl="1"/>
            <a:r>
              <a:rPr lang="en-US" sz="2000" dirty="0"/>
              <a:t>Voltage (volts)</a:t>
            </a:r>
          </a:p>
          <a:p>
            <a:pPr lvl="1"/>
            <a:r>
              <a:rPr lang="en-US" sz="2000" dirty="0"/>
              <a:t>Energy (kW)</a:t>
            </a:r>
          </a:p>
          <a:p>
            <a:pPr lvl="1"/>
            <a:r>
              <a:rPr lang="en-US" sz="2000" dirty="0"/>
              <a:t>Demand Window Size (minutes)</a:t>
            </a:r>
          </a:p>
          <a:p>
            <a:pPr lvl="1"/>
            <a:r>
              <a:rPr lang="en-US" sz="2000" dirty="0"/>
              <a:t>Line Frequency (</a:t>
            </a:r>
            <a:r>
              <a:rPr lang="en-US" sz="2000" dirty="0" err="1"/>
              <a:t>hz</a:t>
            </a:r>
            <a:r>
              <a:rPr lang="en-US" sz="2000" dirty="0"/>
              <a:t>)</a:t>
            </a:r>
          </a:p>
          <a:p>
            <a:r>
              <a:rPr lang="en-US" sz="2400" dirty="0"/>
              <a:t>These will be </a:t>
            </a:r>
            <a:r>
              <a:rPr lang="en-US" sz="2400" b="1" dirty="0"/>
              <a:t>Device Commands </a:t>
            </a:r>
            <a:r>
              <a:rPr lang="en-US" sz="2400" dirty="0"/>
              <a:t>in our Device Profile 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16449338-1479-B2A3-D7ED-C8DCBA0F1BD4}"/>
              </a:ext>
            </a:extLst>
          </p:cNvPr>
          <p:cNvSpPr/>
          <p:nvPr/>
        </p:nvSpPr>
        <p:spPr>
          <a:xfrm>
            <a:off x="5989468" y="3630967"/>
            <a:ext cx="346229" cy="594804"/>
          </a:xfrm>
          <a:prstGeom prst="rightBrace">
            <a:avLst>
              <a:gd name="adj1" fmla="val 206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00F52E6-7A87-DA79-8EEF-F2B88ED5B02C}"/>
              </a:ext>
            </a:extLst>
          </p:cNvPr>
          <p:cNvSpPr txBox="1">
            <a:spLocks/>
          </p:cNvSpPr>
          <p:nvPr/>
        </p:nvSpPr>
        <p:spPr>
          <a:xfrm>
            <a:off x="6658252" y="3479252"/>
            <a:ext cx="4678532" cy="770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Configuration, only occasionally changing,</a:t>
            </a:r>
          </a:p>
          <a:p>
            <a:r>
              <a:rPr lang="en-US" sz="2000" dirty="0"/>
              <a:t>read and writable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0D700D8-E00A-FAC6-DF2B-C1F78544E06C}"/>
              </a:ext>
            </a:extLst>
          </p:cNvPr>
          <p:cNvSpPr/>
          <p:nvPr/>
        </p:nvSpPr>
        <p:spPr>
          <a:xfrm>
            <a:off x="5989468" y="2334827"/>
            <a:ext cx="346229" cy="1144425"/>
          </a:xfrm>
          <a:prstGeom prst="rightBrace">
            <a:avLst>
              <a:gd name="adj1" fmla="val 2061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8A8166-1CAC-65AC-F566-7D6761B02CE8}"/>
              </a:ext>
            </a:extLst>
          </p:cNvPr>
          <p:cNvSpPr txBox="1">
            <a:spLocks/>
          </p:cNvSpPr>
          <p:nvPr/>
        </p:nvSpPr>
        <p:spPr>
          <a:xfrm>
            <a:off x="6658251" y="2545212"/>
            <a:ext cx="4598633" cy="659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Values, regular periodic measurement data, read-only</a:t>
            </a:r>
          </a:p>
        </p:txBody>
      </p:sp>
    </p:spTree>
    <p:extLst>
      <p:ext uri="{BB962C8B-B14F-4D97-AF65-F5344CB8AC3E}">
        <p14:creationId xmlns:p14="http://schemas.microsoft.com/office/powerpoint/2010/main" val="2362773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4696-499F-44C5-C74A-B0184A783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7" y="842584"/>
            <a:ext cx="7528718" cy="546100"/>
          </a:xfrm>
        </p:spPr>
        <p:txBody>
          <a:bodyPr>
            <a:normAutofit fontScale="90000"/>
          </a:bodyPr>
          <a:lstStyle/>
          <a:p>
            <a:r>
              <a:rPr lang="en-US" dirty="0"/>
              <a:t>Accessing the Values and Configuration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C68E-7AAD-3459-D1DA-FCE63D93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276" y="1834237"/>
            <a:ext cx="3879570" cy="3421351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 err="1"/>
              <a:t>deviceCommands</a:t>
            </a:r>
            <a:r>
              <a:rPr lang="en-GB" sz="18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  - name: </a:t>
            </a:r>
            <a:r>
              <a:rPr lang="en-GB" sz="1800" dirty="0">
                <a:highlight>
                  <a:srgbClr val="FFFF00"/>
                </a:highlight>
              </a:rPr>
              <a:t>Values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    </a:t>
            </a:r>
            <a:r>
              <a:rPr lang="en-GB" sz="1800" dirty="0" err="1"/>
              <a:t>isHidden</a:t>
            </a:r>
            <a:r>
              <a:rPr lang="en-GB" sz="1800" dirty="0"/>
              <a:t>: false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    </a:t>
            </a:r>
            <a:r>
              <a:rPr lang="en-GB" sz="1800" dirty="0" err="1"/>
              <a:t>readWrite</a:t>
            </a:r>
            <a:r>
              <a:rPr lang="en-GB" sz="1800" dirty="0"/>
              <a:t>: </a:t>
            </a:r>
            <a:r>
              <a:rPr lang="en-GB" sz="1800" dirty="0">
                <a:highlight>
                  <a:srgbClr val="FFFF00"/>
                </a:highlight>
              </a:rPr>
              <a:t>R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    </a:t>
            </a:r>
            <a:r>
              <a:rPr lang="en-GB" sz="1800" dirty="0" err="1"/>
              <a:t>resourceOperations</a:t>
            </a:r>
            <a:r>
              <a:rPr lang="en-GB" sz="18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      - </a:t>
            </a:r>
            <a:r>
              <a:rPr lang="en-GB" sz="1800" dirty="0" err="1"/>
              <a:t>deviceResource</a:t>
            </a:r>
            <a:r>
              <a:rPr lang="en-GB" sz="1800" dirty="0"/>
              <a:t>: Current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      - </a:t>
            </a:r>
            <a:r>
              <a:rPr lang="en-GB" sz="1800" dirty="0" err="1"/>
              <a:t>deviceResource</a:t>
            </a:r>
            <a:r>
              <a:rPr lang="en-GB" sz="1800" dirty="0"/>
              <a:t>: Energy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      - </a:t>
            </a:r>
            <a:r>
              <a:rPr lang="en-GB" sz="1800" dirty="0" err="1"/>
              <a:t>deviceResource</a:t>
            </a:r>
            <a:r>
              <a:rPr lang="en-GB" sz="1800" dirty="0"/>
              <a:t>: Power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GB" sz="1800" dirty="0"/>
              <a:t>      - </a:t>
            </a:r>
            <a:r>
              <a:rPr lang="en-GB" sz="1800" dirty="0" err="1"/>
              <a:t>deviceResource</a:t>
            </a:r>
            <a:r>
              <a:rPr lang="en-GB" sz="1800" dirty="0"/>
              <a:t>: Voltage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68ECE8D-CB2F-3EB3-095A-5449A44C548D}"/>
              </a:ext>
            </a:extLst>
          </p:cNvPr>
          <p:cNvSpPr txBox="1">
            <a:spLocks/>
          </p:cNvSpPr>
          <p:nvPr/>
        </p:nvSpPr>
        <p:spPr>
          <a:xfrm>
            <a:off x="5976123" y="1834237"/>
            <a:ext cx="4659326" cy="34213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1800" dirty="0"/>
              <a:t>- name: </a:t>
            </a:r>
            <a:r>
              <a:rPr lang="en-GB" sz="1800" dirty="0">
                <a:highlight>
                  <a:srgbClr val="FFFF00"/>
                </a:highlight>
              </a:rPr>
              <a:t>Configuration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1800" dirty="0"/>
              <a:t>    </a:t>
            </a:r>
            <a:r>
              <a:rPr lang="en-GB" sz="1800" dirty="0" err="1"/>
              <a:t>isHidden</a:t>
            </a:r>
            <a:r>
              <a:rPr lang="en-GB" sz="1800" dirty="0"/>
              <a:t>: false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1800" dirty="0"/>
              <a:t>    </a:t>
            </a:r>
            <a:r>
              <a:rPr lang="en-GB" sz="1800" dirty="0" err="1"/>
              <a:t>readWrite</a:t>
            </a:r>
            <a:r>
              <a:rPr lang="en-GB" sz="1800" dirty="0"/>
              <a:t>: </a:t>
            </a:r>
            <a:r>
              <a:rPr lang="en-GB" sz="1800" dirty="0">
                <a:highlight>
                  <a:srgbClr val="FFFF00"/>
                </a:highlight>
              </a:rPr>
              <a:t>RW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1800" dirty="0"/>
              <a:t>    </a:t>
            </a:r>
            <a:r>
              <a:rPr lang="en-GB" sz="1800" dirty="0" err="1"/>
              <a:t>resourceOperations</a:t>
            </a:r>
            <a:r>
              <a:rPr lang="en-GB" sz="18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1800" dirty="0"/>
              <a:t>      - </a:t>
            </a:r>
            <a:r>
              <a:rPr lang="en-GB" sz="1800" dirty="0" err="1"/>
              <a:t>deviceResource</a:t>
            </a:r>
            <a:r>
              <a:rPr lang="en-GB" sz="1800" dirty="0"/>
              <a:t>: </a:t>
            </a:r>
            <a:r>
              <a:rPr lang="en-GB" sz="1800" dirty="0" err="1"/>
              <a:t>DemandWindowSize</a:t>
            </a:r>
            <a:endParaRPr lang="en-GB" sz="18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GB" sz="1800" dirty="0"/>
              <a:t>      - </a:t>
            </a:r>
            <a:r>
              <a:rPr lang="en-GB" sz="1800" dirty="0" err="1"/>
              <a:t>deviceResource</a:t>
            </a:r>
            <a:r>
              <a:rPr lang="en-GB" sz="1800" dirty="0"/>
              <a:t>: </a:t>
            </a:r>
            <a:r>
              <a:rPr lang="en-GB" sz="1800" dirty="0" err="1"/>
              <a:t>LineFrequency</a:t>
            </a:r>
            <a:endParaRPr lang="en-GB" sz="18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88D7FF6-2966-6379-D7D1-F8D7A68EC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536" y="5826009"/>
            <a:ext cx="484574" cy="48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8EAD6F4-1F97-76F1-19B4-62A579D3055A}"/>
              </a:ext>
            </a:extLst>
          </p:cNvPr>
          <p:cNvSpPr txBox="1">
            <a:spLocks/>
          </p:cNvSpPr>
          <p:nvPr/>
        </p:nvSpPr>
        <p:spPr>
          <a:xfrm>
            <a:off x="1686758" y="5655076"/>
            <a:ext cx="8780016" cy="9232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1800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BEDB9-B2D5-A166-3DE4-69A8FADB9A02}"/>
              </a:ext>
            </a:extLst>
          </p:cNvPr>
          <p:cNvSpPr txBox="1"/>
          <p:nvPr/>
        </p:nvSpPr>
        <p:spPr>
          <a:xfrm>
            <a:off x="2600420" y="5826009"/>
            <a:ext cx="78663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GB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Device Service may choose to optimize accessing these device resources (implementation and protocol dependent)  </a:t>
            </a:r>
          </a:p>
        </p:txBody>
      </p:sp>
    </p:spTree>
    <p:extLst>
      <p:ext uri="{BB962C8B-B14F-4D97-AF65-F5344CB8AC3E}">
        <p14:creationId xmlns:p14="http://schemas.microsoft.com/office/powerpoint/2010/main" val="2010514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C68E-7AAD-3459-D1DA-FCE63D93D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the real device or a Modbus simulator programmed with the correct registers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64696-499F-44C5-C74A-B0184A78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the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4F87CD-FE80-37F4-06F3-C3A20E39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67" y="2068056"/>
            <a:ext cx="3858324" cy="4476070"/>
          </a:xfrm>
          <a:prstGeom prst="rect">
            <a:avLst/>
          </a:prstGeom>
          <a:ln>
            <a:solidFill>
              <a:srgbClr val="3E105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845144-CDFF-D5E0-BFE8-CC81AABC8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391" y="2073880"/>
            <a:ext cx="4191498" cy="4286122"/>
          </a:xfrm>
          <a:prstGeom prst="rect">
            <a:avLst/>
          </a:prstGeom>
          <a:ln>
            <a:solidFill>
              <a:srgbClr val="3E105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61DF0B-ECCE-E535-0979-5C3CC497E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2325" y="4702682"/>
            <a:ext cx="3562350" cy="2079117"/>
          </a:xfrm>
          <a:prstGeom prst="rect">
            <a:avLst/>
          </a:prstGeom>
          <a:ln>
            <a:solidFill>
              <a:srgbClr val="3E1052"/>
            </a:solidFill>
          </a:ln>
        </p:spPr>
      </p:pic>
    </p:spTree>
    <p:extLst>
      <p:ext uri="{BB962C8B-B14F-4D97-AF65-F5344CB8AC3E}">
        <p14:creationId xmlns:p14="http://schemas.microsoft.com/office/powerpoint/2010/main" val="1307526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4696-499F-44C5-C74A-B0184A78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Running the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C68E-7AAD-3459-D1DA-FCE63D93D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5635" y="1388684"/>
            <a:ext cx="5850384" cy="5003727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3200" dirty="0"/>
              <a:t>curl http://localhost:59881/api/v2/deviceprofile/uploadfile -F </a:t>
            </a:r>
            <a:r>
              <a:rPr lang="en-GB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file=@/home/james/EdgeX/PowerMeter.yaml</a:t>
            </a:r>
            <a:endParaRPr lang="en-US" sz="32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curl http://localhost:59881/api/v2/device -H "</a:t>
            </a:r>
            <a:r>
              <a:rPr lang="en-US" sz="3200" dirty="0" err="1"/>
              <a:t>Content-Type:application</a:t>
            </a:r>
            <a:r>
              <a:rPr lang="en-US" sz="3200" dirty="0"/>
              <a:t>/</a:t>
            </a:r>
            <a:r>
              <a:rPr lang="en-US" sz="3200" dirty="0" err="1"/>
              <a:t>json</a:t>
            </a:r>
            <a:r>
              <a:rPr lang="en-US" sz="3200" dirty="0"/>
              <a:t>" -X POST \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-d '[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"</a:t>
            </a:r>
            <a:r>
              <a:rPr lang="en-US" sz="3200" dirty="0" err="1"/>
              <a:t>apiVersion</a:t>
            </a:r>
            <a:r>
              <a:rPr lang="en-US" sz="3200" dirty="0"/>
              <a:t>": "v2",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"device":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"name": "Power-Submeter-Device",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"</a:t>
            </a:r>
            <a:r>
              <a:rPr lang="en-US" sz="3200" dirty="0" err="1"/>
              <a:t>description":"Power</a:t>
            </a:r>
            <a:r>
              <a:rPr lang="en-US" sz="3200" dirty="0"/>
              <a:t> Submeter device",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"labels":[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  "power submeter",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  "</a:t>
            </a:r>
            <a:r>
              <a:rPr lang="en-US" sz="3200" dirty="0" err="1"/>
              <a:t>modbus</a:t>
            </a:r>
            <a:r>
              <a:rPr lang="en-US" sz="3200" dirty="0"/>
              <a:t> TCP"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],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"</a:t>
            </a:r>
            <a:r>
              <a:rPr lang="en-US" sz="3200" dirty="0" err="1"/>
              <a:t>adminState</a:t>
            </a:r>
            <a:r>
              <a:rPr lang="en-US" sz="3200" dirty="0"/>
              <a:t>": "UNLOCKED",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"</a:t>
            </a:r>
            <a:r>
              <a:rPr lang="en-US" sz="3200" dirty="0" err="1"/>
              <a:t>operatingState</a:t>
            </a:r>
            <a:r>
              <a:rPr lang="en-US" sz="3200" dirty="0"/>
              <a:t>": "UP",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"protocols":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  "</a:t>
            </a:r>
            <a:r>
              <a:rPr lang="en-US" sz="3200" dirty="0" err="1"/>
              <a:t>modbus-tcp</a:t>
            </a:r>
            <a:r>
              <a:rPr lang="en-US" sz="3200" dirty="0"/>
              <a:t>":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    "Address": "172.17.0.1",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    "Port": "1502",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    "</a:t>
            </a:r>
            <a:r>
              <a:rPr lang="en-US" sz="3200" dirty="0" err="1"/>
              <a:t>UnitID</a:t>
            </a:r>
            <a:r>
              <a:rPr lang="en-US" sz="3200" dirty="0"/>
              <a:t>": "1",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    "Timeout" : "5",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    "</a:t>
            </a:r>
            <a:r>
              <a:rPr lang="en-US" sz="3200" dirty="0" err="1"/>
              <a:t>IdleTimeout</a:t>
            </a:r>
            <a:r>
              <a:rPr lang="en-US" sz="3200" dirty="0"/>
              <a:t>" : "5"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"</a:t>
            </a:r>
            <a:r>
              <a:rPr lang="en-US" sz="3200" dirty="0" err="1"/>
              <a:t>serviceName</a:t>
            </a:r>
            <a:r>
              <a:rPr lang="en-US" sz="3200" dirty="0"/>
              <a:t>": "device-</a:t>
            </a:r>
            <a:r>
              <a:rPr lang="en-US" sz="3200" dirty="0" err="1"/>
              <a:t>modbus</a:t>
            </a:r>
            <a:r>
              <a:rPr lang="en-US" sz="3200" dirty="0"/>
              <a:t>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"</a:t>
            </a:r>
            <a:r>
              <a:rPr lang="en-US" sz="3200" dirty="0" err="1"/>
              <a:t>protocolName</a:t>
            </a:r>
            <a:r>
              <a:rPr lang="en-US" sz="3200" dirty="0"/>
              <a:t>":"</a:t>
            </a:r>
            <a:r>
              <a:rPr lang="en-US" sz="3200" dirty="0" err="1"/>
              <a:t>modbus-tcp</a:t>
            </a:r>
            <a:r>
              <a:rPr lang="en-US" sz="3200" dirty="0"/>
              <a:t>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>
                <a:highlight>
                  <a:srgbClr val="FFFF00"/>
                </a:highlight>
              </a:rPr>
              <a:t>            "</a:t>
            </a:r>
            <a:r>
              <a:rPr lang="en-US" sz="3200" dirty="0" err="1">
                <a:highlight>
                  <a:srgbClr val="FFFF00"/>
                </a:highlight>
              </a:rPr>
              <a:t>profileName</a:t>
            </a:r>
            <a:r>
              <a:rPr lang="en-US" sz="3200" dirty="0">
                <a:highlight>
                  <a:srgbClr val="FFFF00"/>
                </a:highlight>
              </a:rPr>
              <a:t>": "Network-Power-Meter",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"</a:t>
            </a:r>
            <a:r>
              <a:rPr lang="en-US" sz="3200" dirty="0" err="1"/>
              <a:t>autoEvents</a:t>
            </a:r>
            <a:r>
              <a:rPr lang="en-US" sz="3200" dirty="0"/>
              <a:t>": [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    "interval": “60s",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    "</a:t>
            </a:r>
            <a:r>
              <a:rPr lang="en-US" sz="3200" dirty="0" err="1"/>
              <a:t>onChange</a:t>
            </a:r>
            <a:r>
              <a:rPr lang="en-US" sz="3200" dirty="0"/>
              <a:t>": false,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>
                <a:highlight>
                  <a:srgbClr val="FFFF00"/>
                </a:highlight>
              </a:rPr>
              <a:t>                "</a:t>
            </a:r>
            <a:r>
              <a:rPr lang="en-US" sz="3200" dirty="0" err="1">
                <a:highlight>
                  <a:srgbClr val="FFFF00"/>
                </a:highlight>
              </a:rPr>
              <a:t>sourceName</a:t>
            </a:r>
            <a:r>
              <a:rPr lang="en-US" sz="3200" dirty="0">
                <a:highlight>
                  <a:srgbClr val="FFFF00"/>
                </a:highlight>
              </a:rPr>
              <a:t>": "Configuration"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  },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 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    "interval": "5s",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    "</a:t>
            </a:r>
            <a:r>
              <a:rPr lang="en-US" sz="3200" dirty="0" err="1"/>
              <a:t>onChange</a:t>
            </a:r>
            <a:r>
              <a:rPr lang="en-US" sz="3200" dirty="0"/>
              <a:t>": false,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>
                <a:highlight>
                  <a:srgbClr val="FFFF00"/>
                </a:highlight>
              </a:rPr>
              <a:t>                "</a:t>
            </a:r>
            <a:r>
              <a:rPr lang="en-US" sz="3200" dirty="0" err="1">
                <a:highlight>
                  <a:srgbClr val="FFFF00"/>
                </a:highlight>
              </a:rPr>
              <a:t>sourceName</a:t>
            </a:r>
            <a:r>
              <a:rPr lang="en-US" sz="3200" dirty="0">
                <a:highlight>
                  <a:srgbClr val="FFFF00"/>
                </a:highlight>
              </a:rPr>
              <a:t>": "Values"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  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  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3200" dirty="0"/>
              <a:t>      ]'</a:t>
            </a:r>
          </a:p>
          <a:p>
            <a:endParaRPr lang="en-US" sz="2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14941F0-B54F-8A32-E949-B6ACAF792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30" y="4176722"/>
            <a:ext cx="484574" cy="48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FE04331-0E4B-328A-0BD2-DA48418E63F0}"/>
              </a:ext>
            </a:extLst>
          </p:cNvPr>
          <p:cNvSpPr txBox="1">
            <a:spLocks/>
          </p:cNvSpPr>
          <p:nvPr/>
        </p:nvSpPr>
        <p:spPr>
          <a:xfrm>
            <a:off x="6347534" y="3898967"/>
            <a:ext cx="4756469" cy="15703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1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9FD0D9-BC35-B698-E583-03E7D5717C14}"/>
              </a:ext>
            </a:extLst>
          </p:cNvPr>
          <p:cNvSpPr txBox="1"/>
          <p:nvPr/>
        </p:nvSpPr>
        <p:spPr>
          <a:xfrm>
            <a:off x="7382270" y="3974001"/>
            <a:ext cx="3476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GB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Tip: verify the </a:t>
            </a:r>
            <a:r>
              <a:rPr lang="en-GB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yaml</a:t>
            </a:r>
            <a:r>
              <a:rPr lang="en-GB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file is valid  </a:t>
            </a:r>
            <a:endParaRPr lang="en-GB" sz="16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AED3C9-7D1F-B655-63CB-423EECDE961B}"/>
              </a:ext>
            </a:extLst>
          </p:cNvPr>
          <p:cNvSpPr txBox="1"/>
          <p:nvPr/>
        </p:nvSpPr>
        <p:spPr>
          <a:xfrm>
            <a:off x="7544909" y="4312555"/>
            <a:ext cx="29514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http://www.yamllint.com/</a:t>
            </a:r>
            <a:endParaRPr lang="en-GB" dirty="0"/>
          </a:p>
          <a:p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BFC3343-2A61-6CAB-36B6-E05F109B8DC4}"/>
              </a:ext>
            </a:extLst>
          </p:cNvPr>
          <p:cNvSpPr txBox="1">
            <a:spLocks/>
          </p:cNvSpPr>
          <p:nvPr/>
        </p:nvSpPr>
        <p:spPr>
          <a:xfrm>
            <a:off x="6347534" y="2450236"/>
            <a:ext cx="4756469" cy="10766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endParaRPr lang="en-GB" sz="1800" b="1" dirty="0">
              <a:solidFill>
                <a:srgbClr val="FF0000"/>
              </a:solidFill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B672EC9B-9E02-7603-DB91-CB304762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630" y="2715598"/>
            <a:ext cx="484574" cy="48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F9F65D-29C2-C105-A827-2CA8E4B9873F}"/>
              </a:ext>
            </a:extLst>
          </p:cNvPr>
          <p:cNvSpPr txBox="1"/>
          <p:nvPr/>
        </p:nvSpPr>
        <p:spPr>
          <a:xfrm>
            <a:off x="7182300" y="2696186"/>
            <a:ext cx="3898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GB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 used edgex-com</a:t>
            </a:r>
            <a:r>
              <a:rPr lang="en-GB" sz="1600" dirty="0">
                <a:solidFill>
                  <a:srgbClr val="333333"/>
                </a:solidFill>
                <a:latin typeface="Arial" panose="020B0604020202020204" pitchFamily="34" charset="0"/>
              </a:rPr>
              <a:t>pose with Modbus to generate a docker-</a:t>
            </a:r>
            <a:r>
              <a:rPr lang="en-GB" sz="1600" dirty="0" err="1">
                <a:solidFill>
                  <a:srgbClr val="333333"/>
                </a:solidFill>
                <a:latin typeface="Arial" panose="020B0604020202020204" pitchFamily="34" charset="0"/>
              </a:rPr>
              <a:t>compose.yml</a:t>
            </a:r>
            <a:endParaRPr lang="en-GB" sz="1600" dirty="0">
              <a:solidFill>
                <a:srgbClr val="333333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98E26-EA1E-8909-E982-FE76A32461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098"/>
          <a:stretch/>
        </p:blipFill>
        <p:spPr>
          <a:xfrm>
            <a:off x="7182300" y="4741927"/>
            <a:ext cx="3676650" cy="55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30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598CA8-016C-4231-B10E-B17B230F9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6445" y="1113486"/>
            <a:ext cx="9640431" cy="2387600"/>
          </a:xfrm>
        </p:spPr>
        <p:txBody>
          <a:bodyPr/>
          <a:lstStyle/>
          <a:p>
            <a:r>
              <a:rPr lang="en-US" dirty="0"/>
              <a:t>Ease-of-Use</a:t>
            </a:r>
            <a:br>
              <a:rPr lang="en-US" dirty="0"/>
            </a:br>
            <a:r>
              <a:rPr lang="en-US" dirty="0"/>
              <a:t>with Tooling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D554A8-63D9-82F1-C63E-B56377503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2876" y="3664181"/>
            <a:ext cx="9144000" cy="1655762"/>
          </a:xfrm>
        </p:spPr>
        <p:txBody>
          <a:bodyPr/>
          <a:lstStyle/>
          <a:p>
            <a:r>
              <a:rPr lang="en-US" dirty="0"/>
              <a:t>IOTech Device Configuration Tool (DCT)</a:t>
            </a:r>
          </a:p>
        </p:txBody>
      </p:sp>
    </p:spTree>
    <p:extLst>
      <p:ext uri="{BB962C8B-B14F-4D97-AF65-F5344CB8AC3E}">
        <p14:creationId xmlns:p14="http://schemas.microsoft.com/office/powerpoint/2010/main" val="4271695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BB91-F001-B57B-7517-37C646C6B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do we need Tooling for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0EDE2-E16B-2955-D6DE-C8180ABB9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Potential issues with the manual approach:</a:t>
            </a:r>
          </a:p>
          <a:p>
            <a:pPr lvl="1"/>
            <a:r>
              <a:rPr lang="en-US" sz="2000" dirty="0"/>
              <a:t>Requires a specific knowledge of the syntax</a:t>
            </a:r>
          </a:p>
          <a:p>
            <a:pPr lvl="1"/>
            <a:r>
              <a:rPr lang="en-US" sz="2000" dirty="0"/>
              <a:t>Typos and copy / paste errors</a:t>
            </a:r>
          </a:p>
          <a:p>
            <a:pPr lvl="1"/>
            <a:r>
              <a:rPr lang="en-US" sz="2000" dirty="0"/>
              <a:t>Syntactic errors</a:t>
            </a:r>
          </a:p>
          <a:p>
            <a:pPr lvl="1"/>
            <a:r>
              <a:rPr lang="en-US" sz="2000" dirty="0"/>
              <a:t>Updating all references</a:t>
            </a:r>
            <a:endParaRPr lang="en-US" sz="2800" dirty="0"/>
          </a:p>
          <a:p>
            <a:r>
              <a:rPr lang="en-US" sz="2400" dirty="0"/>
              <a:t>Benefits of tooling</a:t>
            </a:r>
          </a:p>
          <a:p>
            <a:pPr lvl="1"/>
            <a:r>
              <a:rPr lang="en-US" sz="2000" dirty="0"/>
              <a:t>Can greatly simplify the effort involved, saving time and money </a:t>
            </a:r>
          </a:p>
          <a:p>
            <a:pPr lvl="1"/>
            <a:r>
              <a:rPr lang="en-US" sz="2000" dirty="0"/>
              <a:t>Helps eliminate typos and syntactic errors</a:t>
            </a:r>
          </a:p>
          <a:p>
            <a:pPr lvl="1"/>
            <a:r>
              <a:rPr lang="en-US" sz="2000" dirty="0"/>
              <a:t>Abstract the technicalities of YAML and JSON into intuitive GUI format</a:t>
            </a:r>
          </a:p>
          <a:p>
            <a:pPr lvl="1"/>
            <a:r>
              <a:rPr lang="en-US" sz="2000" dirty="0"/>
              <a:t>No longer just for software engineers</a:t>
            </a:r>
          </a:p>
        </p:txBody>
      </p:sp>
    </p:spTree>
    <p:extLst>
      <p:ext uri="{BB962C8B-B14F-4D97-AF65-F5344CB8AC3E}">
        <p14:creationId xmlns:p14="http://schemas.microsoft.com/office/powerpoint/2010/main" val="3167743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00856-9103-C21F-D2DC-A180907BC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EdgeX Tech Talk Series 2022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CB61F9-EC87-0683-7C98-009F8BEA7D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4"/>
          <a:stretch/>
        </p:blipFill>
        <p:spPr>
          <a:xfrm>
            <a:off x="838200" y="1999451"/>
            <a:ext cx="5181600" cy="373248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A34FA-E401-E301-DC56-1A94D354E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8274"/>
            <a:ext cx="51816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May 24 - Getting Started with EdgeX</a:t>
            </a:r>
          </a:p>
          <a:p>
            <a:pPr lvl="1"/>
            <a:r>
              <a:rPr lang="en-US" sz="1600" dirty="0"/>
              <a:t>How to start your journey using EdgeX Foundry for your IoT/edge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June 7 - Build an Application Service</a:t>
            </a:r>
          </a:p>
          <a:p>
            <a:pPr lvl="1"/>
            <a:r>
              <a:rPr lang="en-US" sz="1600" dirty="0"/>
              <a:t>Learn how to build a custom EdgeX application service using the EdgeX application functions SDK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June 14 - Build a Device Service</a:t>
            </a:r>
          </a:p>
          <a:p>
            <a:pPr lvl="1"/>
            <a:r>
              <a:rPr lang="en-US" sz="1600" dirty="0"/>
              <a:t>Learn how to build a custom EdgeX device service using the EdgeX device service SDKs</a:t>
            </a:r>
          </a:p>
          <a:p>
            <a:r>
              <a:rPr lang="en-US" sz="2000" dirty="0"/>
              <a:t>June 21 - Build a Device Profile</a:t>
            </a:r>
          </a:p>
          <a:p>
            <a:pPr lvl="1"/>
            <a:r>
              <a:rPr lang="en-US" sz="1600" dirty="0"/>
              <a:t>Device Profiles define sensors and devices for EdgeX.  </a:t>
            </a:r>
          </a:p>
          <a:p>
            <a:pPr lvl="1"/>
            <a:r>
              <a:rPr lang="en-US" sz="1600" dirty="0"/>
              <a:t>Learning to write a device profile allows you to connect new sensors or devices to EdgeX without code</a:t>
            </a:r>
          </a:p>
          <a:p>
            <a:r>
              <a:rPr lang="en-US" sz="2000" dirty="0"/>
              <a:t>June 28 - Getting Started with Snaps</a:t>
            </a:r>
          </a:p>
          <a:p>
            <a:pPr lvl="1"/>
            <a:r>
              <a:rPr lang="en-US" sz="1600" dirty="0"/>
              <a:t>Presented by Canonical</a:t>
            </a:r>
          </a:p>
          <a:p>
            <a:pPr lvl="1"/>
            <a:r>
              <a:rPr lang="en-US" sz="1600" dirty="0"/>
              <a:t>Learn how to deploy and orchestrate EdgeX with snaps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2BE11161-C193-B6C3-9D39-D055BED88470}"/>
              </a:ext>
            </a:extLst>
          </p:cNvPr>
          <p:cNvSpPr/>
          <p:nvPr/>
        </p:nvSpPr>
        <p:spPr>
          <a:xfrm>
            <a:off x="2573863" y="4734033"/>
            <a:ext cx="381000" cy="321733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1ED8E5E1-1547-F9D0-0866-43C1F1A27823}"/>
              </a:ext>
            </a:extLst>
          </p:cNvPr>
          <p:cNvSpPr/>
          <p:nvPr/>
        </p:nvSpPr>
        <p:spPr>
          <a:xfrm>
            <a:off x="2573863" y="5245101"/>
            <a:ext cx="381000" cy="32173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D2DBE5-08CE-8717-02A3-3B27FE8754F4}"/>
              </a:ext>
            </a:extLst>
          </p:cNvPr>
          <p:cNvCxnSpPr>
            <a:cxnSpLocks/>
          </p:cNvCxnSpPr>
          <p:nvPr/>
        </p:nvCxnSpPr>
        <p:spPr>
          <a:xfrm flipH="1">
            <a:off x="2855482" y="4123266"/>
            <a:ext cx="3316718" cy="670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870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5DFA-4267-DDA2-23D9-C446CBA1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Device Configuration Tool (DCT)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A721E-E158-F23C-A665-8F874407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75" y="2826429"/>
            <a:ext cx="6051377" cy="36298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A58120-60C9-8223-4DFF-1355CF08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720" y="1220679"/>
            <a:ext cx="4781007" cy="42568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411C6E-9D5C-4398-5AB6-C3D9B9B85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68" y="1540399"/>
            <a:ext cx="10645669" cy="4852012"/>
          </a:xfrm>
        </p:spPr>
        <p:txBody>
          <a:bodyPr>
            <a:normAutofit/>
          </a:bodyPr>
          <a:lstStyle/>
          <a:p>
            <a:r>
              <a:rPr lang="en-US" sz="2000" dirty="0"/>
              <a:t>Signup at </a:t>
            </a:r>
            <a:r>
              <a:rPr lang="en-US" sz="2000" dirty="0">
                <a:hlinkClick r:id="rId4"/>
              </a:rPr>
              <a:t>https://dct.iotechsys.com</a:t>
            </a:r>
            <a:endParaRPr lang="en-US" sz="2000" dirty="0"/>
          </a:p>
          <a:p>
            <a:r>
              <a:rPr lang="en-US" sz="2000" dirty="0"/>
              <a:t>Commercial IOTech tool but </a:t>
            </a:r>
            <a:r>
              <a:rPr lang="en-US" sz="2000" b="1" u="sng" dirty="0"/>
              <a:t>free for EdgeX users!</a:t>
            </a:r>
            <a:endParaRPr lang="en-US" sz="1800" b="1" u="sng" dirty="0"/>
          </a:p>
        </p:txBody>
      </p:sp>
    </p:spTree>
    <p:extLst>
      <p:ext uri="{BB962C8B-B14F-4D97-AF65-F5344CB8AC3E}">
        <p14:creationId xmlns:p14="http://schemas.microsoft.com/office/powerpoint/2010/main" val="1396456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5DFA-4267-DDA2-23D9-C446CBA1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DCT Step 1: Create a Device Type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411C6E-9D5C-4398-5AB6-C3D9B9B85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68" y="1540399"/>
            <a:ext cx="10645669" cy="4852012"/>
          </a:xfrm>
        </p:spPr>
        <p:txBody>
          <a:bodyPr>
            <a:normAutofit/>
          </a:bodyPr>
          <a:lstStyle/>
          <a:p>
            <a:r>
              <a:rPr lang="en-US" sz="1800" dirty="0"/>
              <a:t>Create a new Device Type. Choose the protocol: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19C88A-C3BC-097A-B451-E68300929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42" y="2300481"/>
            <a:ext cx="8614299" cy="3466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91CC161-9895-8BE6-184B-64B6338E199D}"/>
              </a:ext>
            </a:extLst>
          </p:cNvPr>
          <p:cNvSpPr/>
          <p:nvPr/>
        </p:nvSpPr>
        <p:spPr>
          <a:xfrm>
            <a:off x="9144000" y="2725445"/>
            <a:ext cx="732325" cy="55041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C8537-0031-2252-AD48-323CFBFF6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0648" y="252616"/>
            <a:ext cx="1595107" cy="63527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3681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5DFA-4267-DDA2-23D9-C446CBA1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DCT Step 1: Create a Device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31A66E-E3B4-9B81-E6E8-FC4D33CCF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81" y="1522645"/>
            <a:ext cx="8022638" cy="49114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306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5DFA-4267-DDA2-23D9-C446CBA1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DCT Step 2: Create a Device Resource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F5A71-7008-628B-D372-305D4F49B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101" y="2406066"/>
            <a:ext cx="4576080" cy="42611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9EE4965-E756-ABAF-B874-F7F4B1491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68" y="1540399"/>
            <a:ext cx="10645669" cy="4852012"/>
          </a:xfrm>
        </p:spPr>
        <p:txBody>
          <a:bodyPr>
            <a:normAutofit/>
          </a:bodyPr>
          <a:lstStyle/>
          <a:p>
            <a:r>
              <a:rPr lang="en-US" sz="1800" dirty="0"/>
              <a:t>Pick an existing Device Type, and click add new Device Resource</a:t>
            </a:r>
          </a:p>
          <a:p>
            <a:r>
              <a:rPr lang="en-US" sz="1800" dirty="0"/>
              <a:t>The attributes are protocol specific and based on the Device Type (Modbus in this case):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B9AEF5-0A93-970A-0461-A8157DFF9018}"/>
              </a:ext>
            </a:extLst>
          </p:cNvPr>
          <p:cNvSpPr/>
          <p:nvPr/>
        </p:nvSpPr>
        <p:spPr>
          <a:xfrm>
            <a:off x="4367814" y="5149049"/>
            <a:ext cx="4847207" cy="16246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377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5DFA-4267-DDA2-23D9-C446CBA1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DCT Step 3: Create the Device Profile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411C6E-9D5C-4398-5AB6-C3D9B9B85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68" y="1540399"/>
            <a:ext cx="11016822" cy="4852012"/>
          </a:xfrm>
        </p:spPr>
        <p:txBody>
          <a:bodyPr>
            <a:normAutofit/>
          </a:bodyPr>
          <a:lstStyle/>
          <a:p>
            <a:r>
              <a:rPr lang="en-US" sz="1800" dirty="0"/>
              <a:t>Pick an existing Device Type, and give the new Device Profile a name</a:t>
            </a:r>
          </a:p>
          <a:p>
            <a:r>
              <a:rPr lang="en-US" sz="1800" dirty="0"/>
              <a:t>Note that a single Device Type can have multiple Device Profiles (i.e. different combinations of Device Resources that you want to expose)</a:t>
            </a:r>
          </a:p>
          <a:p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8574EA-4906-103B-2017-07E6372E7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171" y="2791355"/>
            <a:ext cx="7116423" cy="31389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8514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5DFA-4267-DDA2-23D9-C446CBA1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DCT Step 3: Create the Device Profile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411C6E-9D5C-4398-5AB6-C3D9B9B85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68" y="1540399"/>
            <a:ext cx="10645669" cy="4852012"/>
          </a:xfrm>
        </p:spPr>
        <p:txBody>
          <a:bodyPr>
            <a:normAutofit/>
          </a:bodyPr>
          <a:lstStyle/>
          <a:p>
            <a:r>
              <a:rPr lang="en-US" sz="1800" dirty="0"/>
              <a:t>Select which Device Resources are needed in this specific Device Profile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6FAF0D-95A3-28C6-F551-CC4A0B755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510" y="1987508"/>
            <a:ext cx="6432166" cy="46276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1638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5DFA-4267-DDA2-23D9-C446CBA1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DCT Step 3: Create the Device Profile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411C6E-9D5C-4398-5AB6-C3D9B9B85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69" y="1540399"/>
            <a:ext cx="5654710" cy="4852012"/>
          </a:xfrm>
        </p:spPr>
        <p:txBody>
          <a:bodyPr>
            <a:normAutofit/>
          </a:bodyPr>
          <a:lstStyle/>
          <a:p>
            <a:r>
              <a:rPr lang="en-US" sz="1800" dirty="0"/>
              <a:t>Select the make up of any Device Commands – which Device Resources do we want to get/set together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E8871-3E1B-7833-5428-72B537AC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329" y="2804544"/>
            <a:ext cx="4669990" cy="1954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4F1935-EFA5-F8ED-0CD7-E4D62F985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883" y="304247"/>
            <a:ext cx="5468140" cy="57111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2797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5DFA-4267-DDA2-23D9-C446CBA1E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DCT : Other Time-Saving Features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411C6E-9D5C-4398-5AB6-C3D9B9B85D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68" y="1540399"/>
            <a:ext cx="10645669" cy="4852012"/>
          </a:xfrm>
        </p:spPr>
        <p:txBody>
          <a:bodyPr>
            <a:normAutofit/>
          </a:bodyPr>
          <a:lstStyle/>
          <a:p>
            <a:r>
              <a:rPr lang="en-US" sz="1800" dirty="0"/>
              <a:t>Import existing Device Profiles into the DCT</a:t>
            </a:r>
          </a:p>
          <a:p>
            <a:r>
              <a:rPr lang="en-US" sz="1800" dirty="0"/>
              <a:t>Export as V1 or V2, in YAML or JSON formats (Great for migrating between EdgeX versions)</a:t>
            </a:r>
          </a:p>
          <a:p>
            <a:r>
              <a:rPr lang="en-US" sz="1800" dirty="0"/>
              <a:t>Export in other formats – e.g., Digital Twin Definition Language</a:t>
            </a:r>
          </a:p>
          <a:p>
            <a:r>
              <a:rPr lang="en-US" sz="1800" dirty="0"/>
              <a:t>Import Device Resources in CSV file format – many device manufacturers can provide this information which can help reduce time and effort even further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C52E7-22F8-386E-B223-B6ADD633C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150" y="3429000"/>
            <a:ext cx="6991350" cy="3105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022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75DFA-4267-DDA2-23D9-C446CBA1E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7" y="842584"/>
            <a:ext cx="10515600" cy="546100"/>
          </a:xfrm>
        </p:spPr>
        <p:txBody>
          <a:bodyPr anchor="ctr">
            <a:normAutofit/>
          </a:bodyPr>
          <a:lstStyle/>
          <a:p>
            <a:r>
              <a:rPr lang="en-US" sz="3300" dirty="0"/>
              <a:t>The EdgeX Ready Program</a:t>
            </a:r>
          </a:p>
        </p:txBody>
      </p:sp>
      <p:sp>
        <p:nvSpPr>
          <p:cNvPr id="1031" name="Content Placeholder 2">
            <a:extLst>
              <a:ext uri="{FF2B5EF4-FFF2-40B4-BE49-F238E27FC236}">
                <a16:creationId xmlns:a16="http://schemas.microsoft.com/office/drawing/2014/main" id="{721FB8AF-AB31-BE44-8E3E-E565572D8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20526" cy="4351338"/>
          </a:xfrm>
        </p:spPr>
        <p:txBody>
          <a:bodyPr/>
          <a:lstStyle/>
          <a:p>
            <a:r>
              <a:rPr lang="en-US" sz="1800" dirty="0"/>
              <a:t>Highlights the ability of EdgeX users and adopters to work with EdgeX</a:t>
            </a:r>
          </a:p>
          <a:p>
            <a:r>
              <a:rPr lang="en-GB" sz="1800" dirty="0"/>
              <a:t>You earn your EdgeX Ready designation by going through a self-assessment process</a:t>
            </a:r>
          </a:p>
          <a:p>
            <a:pPr algn="l"/>
            <a:r>
              <a:rPr lang="en-GB" sz="1800" dirty="0"/>
              <a:t>Today, the self-assessment process requires an EdgeX adopter to:</a:t>
            </a:r>
          </a:p>
          <a:p>
            <a:pPr lvl="1"/>
            <a:r>
              <a:rPr lang="en-GB" sz="1400" dirty="0"/>
              <a:t>Get and run an instance of EdgeX and associated services</a:t>
            </a:r>
          </a:p>
          <a:p>
            <a:pPr lvl="1"/>
            <a:r>
              <a:rPr lang="en-GB" sz="1400" dirty="0"/>
              <a:t>Create and validate a device profile that represents their device</a:t>
            </a:r>
          </a:p>
          <a:p>
            <a:pPr lvl="1"/>
            <a:r>
              <a:rPr lang="en-GB" sz="1400" dirty="0"/>
              <a:t>Use the profile with an EdgeX device service to provision a device and send sensor data into EdgeX</a:t>
            </a:r>
          </a:p>
          <a:p>
            <a:r>
              <a:rPr lang="en-GB" sz="1800" dirty="0"/>
              <a:t>DCT performs the role of validating Device Profile syntax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dirty="0"/>
              <a:t>Submit your materials (participation form, device profiles, sample sensor data) to the Certification Group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>
                <a:solidFill>
                  <a:srgbClr val="172B4D"/>
                </a:solidFill>
                <a:effectLst/>
                <a:latin typeface="-apple-system"/>
                <a:hlinkClick r:id="rId2"/>
              </a:rPr>
              <a:t>https://wiki.edgexfoundry.org/display/FA/EdgeX+Ready</a:t>
            </a:r>
            <a:endParaRPr lang="en-GB" sz="1800" dirty="0">
              <a:solidFill>
                <a:srgbClr val="172B4D"/>
              </a:solidFill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GB" sz="1800" b="0" i="0" dirty="0">
              <a:solidFill>
                <a:srgbClr val="172B4D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pic>
        <p:nvPicPr>
          <p:cNvPr id="1028" name="Picture 4" descr="Users">
            <a:extLst>
              <a:ext uri="{FF2B5EF4-FFF2-40B4-BE49-F238E27FC236}">
                <a16:creationId xmlns:a16="http://schemas.microsoft.com/office/drawing/2014/main" id="{B594B19F-7CE6-EF21-0F80-8FF7A63B3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057" y="97654"/>
            <a:ext cx="3742636" cy="24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410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598CA8-016C-4231-B10E-B17B230F9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075939" cy="2387600"/>
          </a:xfrm>
        </p:spPr>
        <p:txBody>
          <a:bodyPr/>
          <a:lstStyle/>
          <a:p>
            <a:r>
              <a:rPr lang="en-US" dirty="0"/>
              <a:t>Going Further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D554A8-63D9-82F1-C63E-B56377503E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More Assistance and Commercial Device Connectivity</a:t>
            </a:r>
          </a:p>
        </p:txBody>
      </p:sp>
    </p:spTree>
    <p:extLst>
      <p:ext uri="{BB962C8B-B14F-4D97-AF65-F5344CB8AC3E}">
        <p14:creationId xmlns:p14="http://schemas.microsoft.com/office/powerpoint/2010/main" val="714745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BF41ED2-FB6B-A794-621A-C3C07EB1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2B3BC-7994-89C5-9CFC-081ED16D4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200" dirty="0"/>
              <a:t>What is an EdgeX Device Service (Reminder)</a:t>
            </a:r>
          </a:p>
          <a:p>
            <a:r>
              <a:rPr lang="en-US" sz="3200" dirty="0"/>
              <a:t>EdgeX Device Profile Overview</a:t>
            </a:r>
          </a:p>
          <a:p>
            <a:pPr lvl="1"/>
            <a:r>
              <a:rPr lang="en-US" sz="2800" dirty="0"/>
              <a:t>Device Information</a:t>
            </a:r>
          </a:p>
          <a:p>
            <a:pPr lvl="1"/>
            <a:r>
              <a:rPr lang="en-US" sz="2800" dirty="0"/>
              <a:t>Device Resources</a:t>
            </a:r>
          </a:p>
          <a:p>
            <a:pPr lvl="1"/>
            <a:r>
              <a:rPr lang="en-US" sz="2800" dirty="0"/>
              <a:t>Device Commands</a:t>
            </a:r>
          </a:p>
          <a:p>
            <a:r>
              <a:rPr lang="en-US" sz="3200" dirty="0"/>
              <a:t>How to Create a Device Profile </a:t>
            </a:r>
          </a:p>
          <a:p>
            <a:pPr lvl="1"/>
            <a:r>
              <a:rPr lang="en-US" sz="2800" dirty="0"/>
              <a:t>Modbus power meter example</a:t>
            </a:r>
          </a:p>
          <a:p>
            <a:pPr lvl="1"/>
            <a:r>
              <a:rPr lang="en-US" sz="2800" dirty="0"/>
              <a:t>Creating a Modbus Device Profile</a:t>
            </a:r>
          </a:p>
          <a:p>
            <a:pPr lvl="1"/>
            <a:r>
              <a:rPr lang="en-US" sz="2800" dirty="0"/>
              <a:t>Onboarding the Modbus Device to EdgeX</a:t>
            </a:r>
            <a:endParaRPr lang="en-US" sz="3200" dirty="0"/>
          </a:p>
          <a:p>
            <a:r>
              <a:rPr lang="en-US" sz="3200" dirty="0"/>
              <a:t>Tooling to Simplify the Work: Device Configuration Tool (DCT)</a:t>
            </a:r>
          </a:p>
          <a:p>
            <a:pPr lvl="1"/>
            <a:r>
              <a:rPr lang="en-US" sz="2800" dirty="0"/>
              <a:t>Modbus example with DCT </a:t>
            </a:r>
          </a:p>
          <a:p>
            <a:r>
              <a:rPr lang="en-US" sz="3200" dirty="0"/>
              <a:t>EdgeX Ready program and Device Profile Verification </a:t>
            </a:r>
          </a:p>
          <a:p>
            <a:r>
              <a:rPr lang="en-US" sz="3200" dirty="0"/>
              <a:t>Further Assistance and Commercial Device Support from the EdgeX ecosystem</a:t>
            </a:r>
          </a:p>
          <a:p>
            <a:pPr lvl="1"/>
            <a:r>
              <a:rPr lang="en-US" sz="2800" dirty="0"/>
              <a:t>Where to learn more and get help</a:t>
            </a:r>
          </a:p>
          <a:p>
            <a:r>
              <a:rPr lang="en-US" sz="32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023555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176BA-C6D2-49FF-9291-FEEC749E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58" y="594376"/>
            <a:ext cx="11472451" cy="447675"/>
          </a:xfrm>
        </p:spPr>
        <p:txBody>
          <a:bodyPr/>
          <a:lstStyle/>
          <a:p>
            <a:r>
              <a:rPr lang="en-GB" sz="2600" b="1" dirty="0"/>
              <a:t>IOTech / Edge Xpert Provides Commercial Device Connectivity for EdgeX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BC7ADF-F845-43CC-840A-E17DA91226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4617" y="2038353"/>
            <a:ext cx="4084578" cy="3146229"/>
          </a:xfrm>
        </p:spPr>
        <p:txBody>
          <a:bodyPr/>
          <a:lstStyle/>
          <a:p>
            <a:pPr marL="268288" indent="-268288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2"/>
                </a:solidFill>
              </a:rPr>
              <a:t>Based on EdgeX Device Services but </a:t>
            </a:r>
            <a:r>
              <a:rPr lang="en-GB" sz="1800" b="1" dirty="0">
                <a:solidFill>
                  <a:schemeClr val="tx2"/>
                </a:solidFill>
              </a:rPr>
              <a:t>enhanced, productized and ruggedized for industrial use</a:t>
            </a:r>
          </a:p>
          <a:p>
            <a:pPr marL="625475" lvl="1" indent="-2714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Additional features e.g., automatic discovery where possible</a:t>
            </a:r>
          </a:p>
          <a:p>
            <a:pPr marL="625475" lvl="1" indent="-2714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2"/>
                </a:solidFill>
              </a:rPr>
              <a:t>Performance upgrades</a:t>
            </a:r>
          </a:p>
          <a:p>
            <a:pPr marL="625475" lvl="1" indent="-2714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Robust and deployment-ready</a:t>
            </a:r>
          </a:p>
          <a:p>
            <a:pPr marL="282575" indent="-2714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Most not available in open source</a:t>
            </a:r>
          </a:p>
          <a:p>
            <a:pPr marL="282575" indent="-27146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Can be used with EdgeX or </a:t>
            </a:r>
            <a:br>
              <a:rPr lang="en-GB" b="1" dirty="0"/>
            </a:br>
            <a:r>
              <a:rPr lang="en-GB" b="1" dirty="0"/>
              <a:t>Edge Xpert </a:t>
            </a:r>
          </a:p>
          <a:p>
            <a:pPr marL="6858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  <a:p>
            <a:pPr marL="6858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1AAF1BF-EB70-44C0-BFD7-5400E85229A5}"/>
              </a:ext>
            </a:extLst>
          </p:cNvPr>
          <p:cNvGrpSpPr/>
          <p:nvPr/>
        </p:nvGrpSpPr>
        <p:grpSpPr>
          <a:xfrm>
            <a:off x="5051394" y="1727998"/>
            <a:ext cx="6616901" cy="4362084"/>
            <a:chOff x="5649959" y="1683228"/>
            <a:chExt cx="6161041" cy="415969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AAB0C54-8176-434D-A1EA-F7DB3F2BC3B6}"/>
                </a:ext>
              </a:extLst>
            </p:cNvPr>
            <p:cNvGrpSpPr/>
            <p:nvPr/>
          </p:nvGrpSpPr>
          <p:grpSpPr>
            <a:xfrm>
              <a:off x="5649959" y="1683228"/>
              <a:ext cx="6161041" cy="4159691"/>
              <a:chOff x="5544715" y="1683228"/>
              <a:chExt cx="6161041" cy="4159691"/>
            </a:xfrm>
          </p:grpSpPr>
          <p:pic>
            <p:nvPicPr>
              <p:cNvPr id="30" name="Picture 2">
                <a:extLst>
                  <a:ext uri="{FF2B5EF4-FFF2-40B4-BE49-F238E27FC236}">
                    <a16:creationId xmlns:a16="http://schemas.microsoft.com/office/drawing/2014/main" id="{D5053365-846E-46E0-8FFC-4C1733951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2951" y="2468361"/>
                <a:ext cx="1187289" cy="4622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>
                <a:extLst>
                  <a:ext uri="{FF2B5EF4-FFF2-40B4-BE49-F238E27FC236}">
                    <a16:creationId xmlns:a16="http://schemas.microsoft.com/office/drawing/2014/main" id="{D35EE54B-0116-4A91-B61B-CD095CD189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66207" y="1784264"/>
                <a:ext cx="1235422" cy="3616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6">
                <a:extLst>
                  <a:ext uri="{FF2B5EF4-FFF2-40B4-BE49-F238E27FC236}">
                    <a16:creationId xmlns:a16="http://schemas.microsoft.com/office/drawing/2014/main" id="{596D48CF-0296-42C0-8679-FDA2415D84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61584" y="3222526"/>
                <a:ext cx="755686" cy="3236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8">
                <a:extLst>
                  <a:ext uri="{FF2B5EF4-FFF2-40B4-BE49-F238E27FC236}">
                    <a16:creationId xmlns:a16="http://schemas.microsoft.com/office/drawing/2014/main" id="{DA4BC13C-A8F5-41D8-8B4A-E90A473498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5965" y="3195711"/>
                <a:ext cx="1609791" cy="3982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4" name="Picture 10">
                <a:extLst>
                  <a:ext uri="{FF2B5EF4-FFF2-40B4-BE49-F238E27FC236}">
                    <a16:creationId xmlns:a16="http://schemas.microsoft.com/office/drawing/2014/main" id="{28C5960A-B491-428A-A322-2FB90F30FD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44715" y="1690448"/>
                <a:ext cx="1235423" cy="4466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12">
                <a:extLst>
                  <a:ext uri="{FF2B5EF4-FFF2-40B4-BE49-F238E27FC236}">
                    <a16:creationId xmlns:a16="http://schemas.microsoft.com/office/drawing/2014/main" id="{83193800-2978-40DC-80C0-E017D63755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66367" y="1683228"/>
                <a:ext cx="1323663" cy="4481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14">
                <a:extLst>
                  <a:ext uri="{FF2B5EF4-FFF2-40B4-BE49-F238E27FC236}">
                    <a16:creationId xmlns:a16="http://schemas.microsoft.com/office/drawing/2014/main" id="{35D0C374-BDF0-4587-AC97-BE62C057FE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49902" y="1724197"/>
                <a:ext cx="1414854" cy="4790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16">
                <a:extLst>
                  <a:ext uri="{FF2B5EF4-FFF2-40B4-BE49-F238E27FC236}">
                    <a16:creationId xmlns:a16="http://schemas.microsoft.com/office/drawing/2014/main" id="{6713855D-8703-4B6E-BA27-B4D7483865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1350" y="2432629"/>
                <a:ext cx="1212481" cy="4854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18">
                <a:extLst>
                  <a:ext uri="{FF2B5EF4-FFF2-40B4-BE49-F238E27FC236}">
                    <a16:creationId xmlns:a16="http://schemas.microsoft.com/office/drawing/2014/main" id="{E832AF7E-44DE-4BBA-A9AF-1BD7C6AE32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54077" y="2547505"/>
                <a:ext cx="1043261" cy="3039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20">
                <a:extLst>
                  <a:ext uri="{FF2B5EF4-FFF2-40B4-BE49-F238E27FC236}">
                    <a16:creationId xmlns:a16="http://schemas.microsoft.com/office/drawing/2014/main" id="{5FECBA61-A8F4-4AA3-8AE7-24AB052CE4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69304" y="2473344"/>
                <a:ext cx="1576048" cy="4522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2">
                <a:extLst>
                  <a:ext uri="{FF2B5EF4-FFF2-40B4-BE49-F238E27FC236}">
                    <a16:creationId xmlns:a16="http://schemas.microsoft.com/office/drawing/2014/main" id="{2A8371A9-4EBA-444B-A06C-C93E6CB987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1350" y="3208579"/>
                <a:ext cx="1323666" cy="3556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4">
                <a:extLst>
                  <a:ext uri="{FF2B5EF4-FFF2-40B4-BE49-F238E27FC236}">
                    <a16:creationId xmlns:a16="http://schemas.microsoft.com/office/drawing/2014/main" id="{295FA8E1-15EB-4010-BB5A-2A7AE05BA1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7254" y="3267899"/>
                <a:ext cx="1365277" cy="237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6">
                <a:extLst>
                  <a:ext uri="{FF2B5EF4-FFF2-40B4-BE49-F238E27FC236}">
                    <a16:creationId xmlns:a16="http://schemas.microsoft.com/office/drawing/2014/main" id="{CA7468FE-7527-4082-8C8F-94B1118BD3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1350" y="3973510"/>
                <a:ext cx="1261570" cy="3449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8">
                <a:extLst>
                  <a:ext uri="{FF2B5EF4-FFF2-40B4-BE49-F238E27FC236}">
                    <a16:creationId xmlns:a16="http://schemas.microsoft.com/office/drawing/2014/main" id="{46008038-BC43-4EF5-ACE6-0B636D5411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95914" y="3814188"/>
                <a:ext cx="1261570" cy="4906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30">
                <a:extLst>
                  <a:ext uri="{FF2B5EF4-FFF2-40B4-BE49-F238E27FC236}">
                    <a16:creationId xmlns:a16="http://schemas.microsoft.com/office/drawing/2014/main" id="{C9B99AF4-D8A3-4DC6-922E-9B17099EA4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4262" y="4597526"/>
                <a:ext cx="1430338" cy="381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32">
                <a:extLst>
                  <a:ext uri="{FF2B5EF4-FFF2-40B4-BE49-F238E27FC236}">
                    <a16:creationId xmlns:a16="http://schemas.microsoft.com/office/drawing/2014/main" id="{7E771AC8-F618-4D64-89BB-603F4DECFC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8810" y="4498122"/>
                <a:ext cx="1223203" cy="6680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34">
                <a:extLst>
                  <a:ext uri="{FF2B5EF4-FFF2-40B4-BE49-F238E27FC236}">
                    <a16:creationId xmlns:a16="http://schemas.microsoft.com/office/drawing/2014/main" id="{21BAC7DA-5603-4CF0-A1FE-71B804A9CF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54077" y="4515395"/>
                <a:ext cx="1294813" cy="6507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7" name="Picture 36">
                <a:extLst>
                  <a:ext uri="{FF2B5EF4-FFF2-40B4-BE49-F238E27FC236}">
                    <a16:creationId xmlns:a16="http://schemas.microsoft.com/office/drawing/2014/main" id="{BE75D153-AD7B-4B9A-880B-992C7CC35F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342716" y="3814188"/>
                <a:ext cx="1116291" cy="5610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0">
                <a:extLst>
                  <a:ext uri="{FF2B5EF4-FFF2-40B4-BE49-F238E27FC236}">
                    <a16:creationId xmlns:a16="http://schemas.microsoft.com/office/drawing/2014/main" id="{B1FE6CFD-6D3F-460C-8624-3FC3D38157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58503" y="5392174"/>
                <a:ext cx="936183" cy="373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2">
                <a:extLst>
                  <a:ext uri="{FF2B5EF4-FFF2-40B4-BE49-F238E27FC236}">
                    <a16:creationId xmlns:a16="http://schemas.microsoft.com/office/drawing/2014/main" id="{43BEE8DC-509A-40A3-A054-DEFECFD8BE6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09786" y="5315292"/>
                <a:ext cx="489822" cy="5276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626E35AA-CB6E-46AE-8042-7346A3E6FD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529973" y="4572000"/>
                <a:ext cx="528890" cy="407433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6FCA76D-3CA6-45DF-97C8-13A4CBAB1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811734" y="3742335"/>
              <a:ext cx="1468755" cy="634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96274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F0D89-4FBA-452F-8054-05CEEAE62B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900" y="3128246"/>
            <a:ext cx="7726490" cy="2661187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IOTech Value-Add</a:t>
            </a:r>
          </a:p>
          <a:p>
            <a:r>
              <a:rPr lang="en-GB" sz="1600" dirty="0"/>
              <a:t>Device Service is re-implemented in C (compared to Go-Lang EdgeX version):</a:t>
            </a:r>
          </a:p>
          <a:p>
            <a:pPr lvl="1"/>
            <a:r>
              <a:rPr lang="en-GB" dirty="0"/>
              <a:t>Faster Read/Write Access </a:t>
            </a:r>
          </a:p>
          <a:p>
            <a:pPr lvl="1"/>
            <a:r>
              <a:rPr lang="en-GB" dirty="0"/>
              <a:t>Better scalability</a:t>
            </a:r>
          </a:p>
          <a:p>
            <a:pPr lvl="1"/>
            <a:r>
              <a:rPr lang="en-GB" dirty="0"/>
              <a:t>Reduced Footprint</a:t>
            </a:r>
          </a:p>
          <a:p>
            <a:r>
              <a:rPr lang="en-GB" sz="1600" dirty="0">
                <a:highlight>
                  <a:srgbClr val="FFFF00"/>
                </a:highlight>
              </a:rPr>
              <a:t>Batch (multi) read and write operations for faster data rates</a:t>
            </a:r>
          </a:p>
          <a:p>
            <a:r>
              <a:rPr lang="en-US" altLang="zh-TW" sz="1600" dirty="0">
                <a:highlight>
                  <a:srgbClr val="FFFF00"/>
                </a:highlight>
              </a:rPr>
              <a:t>Supports more devices, e.g., requiring byte &amp; word swapping on all Modbus types</a:t>
            </a:r>
          </a:p>
          <a:p>
            <a:r>
              <a:rPr lang="en-GB" sz="1600" dirty="0"/>
              <a:t>Tested and deployed on wide variety of real Modbus devices</a:t>
            </a:r>
          </a:p>
          <a:p>
            <a:r>
              <a:rPr lang="en-GB" sz="1600" dirty="0"/>
              <a:t>IOTech technical support and expertise</a:t>
            </a:r>
          </a:p>
          <a:p>
            <a:endParaRPr lang="en-GB" sz="1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676325-47A4-4EF9-B0A0-6F59A58D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331775"/>
            <a:ext cx="9560114" cy="454480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Edge Xpert Value-Add: Modbus</a:t>
            </a:r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AE18DE57-13CB-4FB8-974A-914350989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564791"/>
            <a:ext cx="2077270" cy="72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540;p55">
            <a:extLst>
              <a:ext uri="{FF2B5EF4-FFF2-40B4-BE49-F238E27FC236}">
                <a16:creationId xmlns:a16="http://schemas.microsoft.com/office/drawing/2014/main" id="{668E0F33-3B37-4557-8F69-478140D1680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9923" t="7737" r="13905" b="6371"/>
          <a:stretch/>
        </p:blipFill>
        <p:spPr>
          <a:xfrm>
            <a:off x="9303587" y="1280541"/>
            <a:ext cx="716951" cy="13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324BDB-038F-4B5B-A556-942EC7C0F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53" b="89055" l="3586" r="93227">
                        <a14:foregroundMark x1="3984" y1="20398" x2="5578" y2="69154"/>
                        <a14:foregroundMark x1="5578" y1="69154" x2="3984" y2="77114"/>
                        <a14:foregroundMark x1="90837" y1="20398" x2="90040" y2="68159"/>
                        <a14:foregroundMark x1="90040" y1="68159" x2="93227" y2="7761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2041" y="2892001"/>
            <a:ext cx="1631733" cy="1287152"/>
          </a:xfrm>
          <a:prstGeom prst="rect">
            <a:avLst/>
          </a:prstGeom>
        </p:spPr>
      </p:pic>
      <p:pic>
        <p:nvPicPr>
          <p:cNvPr id="16" name="Google Shape;584;p58">
            <a:extLst>
              <a:ext uri="{FF2B5EF4-FFF2-40B4-BE49-F238E27FC236}">
                <a16:creationId xmlns:a16="http://schemas.microsoft.com/office/drawing/2014/main" id="{398A876A-8C29-4D55-AF32-8646371E820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369131" y="2076957"/>
            <a:ext cx="1296144" cy="851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FC5F32D-C233-4D47-8DB2-8BB79E5FAE9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65"/>
          <a:stretch/>
        </p:blipFill>
        <p:spPr>
          <a:xfrm>
            <a:off x="9013916" y="4179152"/>
            <a:ext cx="1085941" cy="1327211"/>
          </a:xfrm>
          <a:prstGeom prst="rect">
            <a:avLst/>
          </a:prstGeom>
        </p:spPr>
      </p:pic>
      <p:pic>
        <p:nvPicPr>
          <p:cNvPr id="26" name="Picture 3" descr="p03-3">
            <a:extLst>
              <a:ext uri="{FF2B5EF4-FFF2-40B4-BE49-F238E27FC236}">
                <a16:creationId xmlns:a16="http://schemas.microsoft.com/office/drawing/2014/main" id="{812DF660-7FBA-40C4-A4E5-A37D2F37D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782" y="3631271"/>
            <a:ext cx="969707" cy="82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5" descr="deuta-dali-bridge">
            <a:extLst>
              <a:ext uri="{FF2B5EF4-FFF2-40B4-BE49-F238E27FC236}">
                <a16:creationId xmlns:a16="http://schemas.microsoft.com/office/drawing/2014/main" id="{088BDB1E-DE59-4A1E-89D0-8E6F4621E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7157" y="350620"/>
            <a:ext cx="993696" cy="147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F166DBB-AC18-4A8C-AB28-4CB6323D5E50}"/>
              </a:ext>
            </a:extLst>
          </p:cNvPr>
          <p:cNvSpPr txBox="1">
            <a:spLocks/>
          </p:cNvSpPr>
          <p:nvPr/>
        </p:nvSpPr>
        <p:spPr>
          <a:xfrm>
            <a:off x="2762306" y="1564791"/>
            <a:ext cx="6192688" cy="92960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200" kern="120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100" kern="120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100" kern="120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898A89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Prevalent in Industrial Automation and Buildings Management</a:t>
            </a:r>
          </a:p>
          <a:p>
            <a:pPr marL="171450" marR="0" lvl="0" indent="-17145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898A89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Available in EdgeX Foundry as open source Device Service</a:t>
            </a:r>
          </a:p>
        </p:txBody>
      </p:sp>
      <p:pic>
        <p:nvPicPr>
          <p:cNvPr id="1026" name="Picture 2" descr="Nano RFID - reading rfid unique by lan">
            <a:extLst>
              <a:ext uri="{FF2B5EF4-FFF2-40B4-BE49-F238E27FC236}">
                <a16:creationId xmlns:a16="http://schemas.microsoft.com/office/drawing/2014/main" id="{328234B0-238B-4B2E-B601-C97660D19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7" t="4851" r="13916" b="4838"/>
          <a:stretch/>
        </p:blipFill>
        <p:spPr bwMode="auto">
          <a:xfrm>
            <a:off x="10177157" y="4653136"/>
            <a:ext cx="1418378" cy="134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642E53-9E85-4C28-B543-B4D99B9EB109}"/>
              </a:ext>
            </a:extLst>
          </p:cNvPr>
          <p:cNvSpPr/>
          <p:nvPr/>
        </p:nvSpPr>
        <p:spPr>
          <a:xfrm>
            <a:off x="409509" y="2945548"/>
            <a:ext cx="8058615" cy="30243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6F6F4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60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6" descr="BAC-9000-SERIES - KMC Conquest VAV Controllers">
            <a:extLst>
              <a:ext uri="{FF2B5EF4-FFF2-40B4-BE49-F238E27FC236}">
                <a16:creationId xmlns:a16="http://schemas.microsoft.com/office/drawing/2014/main" id="{E5292285-83CC-4011-BDC4-0A1F1064A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t="15356" r="4964" b="15505"/>
          <a:stretch/>
        </p:blipFill>
        <p:spPr bwMode="auto">
          <a:xfrm>
            <a:off x="9707912" y="420379"/>
            <a:ext cx="1403134" cy="107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F0D89-4FBA-452F-8054-05CEEAE62B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9679" y="3231787"/>
            <a:ext cx="8247073" cy="2477056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IOTech Value-Add</a:t>
            </a:r>
          </a:p>
          <a:p>
            <a:r>
              <a:rPr lang="en-GB" sz="1600" dirty="0">
                <a:highlight>
                  <a:srgbClr val="FFFF00"/>
                </a:highlight>
              </a:rPr>
              <a:t>Automatic discovery (</a:t>
            </a:r>
            <a:r>
              <a:rPr lang="en-GB" sz="1600" b="1" dirty="0">
                <a:highlight>
                  <a:srgbClr val="FFFF00"/>
                </a:highlight>
              </a:rPr>
              <a:t>don’t need to create device profiles</a:t>
            </a:r>
            <a:r>
              <a:rPr lang="en-GB" sz="1600" dirty="0">
                <a:highlight>
                  <a:srgbClr val="FFFF00"/>
                </a:highlight>
              </a:rPr>
              <a:t>) and onboarding of devices </a:t>
            </a:r>
          </a:p>
          <a:p>
            <a:r>
              <a:rPr lang="en-GB" sz="1600" dirty="0">
                <a:highlight>
                  <a:srgbClr val="FFFF00"/>
                </a:highlight>
              </a:rPr>
              <a:t>Batch/multi read and write operations for faster data rates</a:t>
            </a:r>
          </a:p>
          <a:p>
            <a:r>
              <a:rPr lang="en-US" altLang="zh-TW" sz="1600" dirty="0">
                <a:highlight>
                  <a:srgbClr val="FFFF00"/>
                </a:highlight>
              </a:rPr>
              <a:t>Supports more devices via additional types and objects </a:t>
            </a:r>
          </a:p>
          <a:p>
            <a:r>
              <a:rPr lang="en-US" altLang="zh-TW" sz="1600" dirty="0">
                <a:highlight>
                  <a:srgbClr val="FFFF00"/>
                </a:highlight>
              </a:rPr>
              <a:t>Supports BACnet Change of Value (COV) for subscription-based updates</a:t>
            </a:r>
          </a:p>
          <a:p>
            <a:r>
              <a:rPr lang="en-GB" sz="1600" dirty="0"/>
              <a:t>Tested and deployed on wide variety of real BACnet devices</a:t>
            </a:r>
          </a:p>
          <a:p>
            <a:r>
              <a:rPr lang="en-GB" sz="1600" dirty="0"/>
              <a:t>IOTech technical support and expertise</a:t>
            </a:r>
          </a:p>
          <a:p>
            <a:endParaRPr lang="en-GB" sz="16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676325-47A4-4EF9-B0A0-6F59A58DB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84" y="331775"/>
            <a:ext cx="9560114" cy="454480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Edge Xpert Value-Add: BACnet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8F166DBB-AC18-4A8C-AB28-4CB6323D5E50}"/>
              </a:ext>
            </a:extLst>
          </p:cNvPr>
          <p:cNvSpPr txBox="1">
            <a:spLocks/>
          </p:cNvSpPr>
          <p:nvPr/>
        </p:nvSpPr>
        <p:spPr>
          <a:xfrm>
            <a:off x="2803937" y="1646713"/>
            <a:ext cx="6192688" cy="927811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1800" kern="120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400" kern="120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200" kern="120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100" kern="120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100" kern="1200">
                <a:solidFill>
                  <a:schemeClr val="tx2"/>
                </a:solidFill>
                <a:latin typeface="Roboto" pitchFamily="2" charset="0"/>
                <a:ea typeface="Roboto" pitchFamily="2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/>
              <a:t>Prevalent in COTS devices in HVAC, access control and safety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GB" sz="1600" dirty="0"/>
              <a:t>Available in EdgeX Foundry as open source Device Service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E43D443A-2CAD-40E9-BA83-2286AD94F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760983"/>
            <a:ext cx="2204334" cy="61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oogle Shape;554;p56">
            <a:extLst>
              <a:ext uri="{FF2B5EF4-FFF2-40B4-BE49-F238E27FC236}">
                <a16:creationId xmlns:a16="http://schemas.microsoft.com/office/drawing/2014/main" id="{CE41545B-735F-481E-88C4-031B15D2BD9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55259" y="1697934"/>
            <a:ext cx="1103813" cy="160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62B9F9-94B1-4E84-BA08-192F4B3C5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0351" y="4712650"/>
            <a:ext cx="1929598" cy="9961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FCD581-F05B-4A29-9A77-903B51E184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921" r="32664"/>
          <a:stretch/>
        </p:blipFill>
        <p:spPr>
          <a:xfrm>
            <a:off x="9606404" y="3231786"/>
            <a:ext cx="904980" cy="1423419"/>
          </a:xfrm>
          <a:prstGeom prst="rect">
            <a:avLst/>
          </a:prstGeom>
        </p:spPr>
      </p:pic>
      <p:pic>
        <p:nvPicPr>
          <p:cNvPr id="18" name="Picture 2" descr="BAC-5901CE - Controller: General Purpose, BACnet AAC, Clock, Ethernet">
            <a:extLst>
              <a:ext uri="{FF2B5EF4-FFF2-40B4-BE49-F238E27FC236}">
                <a16:creationId xmlns:a16="http://schemas.microsoft.com/office/drawing/2014/main" id="{B4BF6CE4-04AD-4F7B-B77A-2EB9E2ED9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" t="12201" r="6153" b="12201"/>
          <a:stretch/>
        </p:blipFill>
        <p:spPr bwMode="auto">
          <a:xfrm>
            <a:off x="10538668" y="1646713"/>
            <a:ext cx="1245964" cy="105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Bac 5051 E BeautyCrop">
            <a:extLst>
              <a:ext uri="{FF2B5EF4-FFF2-40B4-BE49-F238E27FC236}">
                <a16:creationId xmlns:a16="http://schemas.microsoft.com/office/drawing/2014/main" id="{24BD681D-3A6F-4A40-B83F-7FE9E6F7F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619" y="2830807"/>
            <a:ext cx="1170892" cy="196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30B433-6E94-4070-8224-8FB0CD17C990}"/>
              </a:ext>
            </a:extLst>
          </p:cNvPr>
          <p:cNvSpPr/>
          <p:nvPr/>
        </p:nvSpPr>
        <p:spPr>
          <a:xfrm>
            <a:off x="437680" y="2965455"/>
            <a:ext cx="8449071" cy="28494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792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5DCC-6BDA-7867-D3C3-4C74E1CFD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F70A4-EF2B-A8C7-8CDD-AB382C9D9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Docs</a:t>
            </a:r>
          </a:p>
          <a:p>
            <a:pPr lvl="1"/>
            <a:r>
              <a:rPr lang="en-US" dirty="0"/>
              <a:t>docs.edgexfoundry.org</a:t>
            </a:r>
          </a:p>
          <a:p>
            <a:pPr lvl="2"/>
            <a:r>
              <a:rPr lang="en-US" sz="1900" dirty="0"/>
              <a:t>https://docs.edgexfoundry.org/2.2/microservices/device/profile/Ch-DeviceProfile/</a:t>
            </a:r>
          </a:p>
          <a:p>
            <a:pPr lvl="2"/>
            <a:r>
              <a:rPr lang="en-US" sz="1900" dirty="0"/>
              <a:t>https://docs.edgexfoundry.org/2.2/examples/Ch-ExamplesAddingModbusDevice/</a:t>
            </a:r>
          </a:p>
          <a:p>
            <a:r>
              <a:rPr lang="en-US" dirty="0"/>
              <a:t>Device Configuration Tool  (Free for EdgeX Users)</a:t>
            </a:r>
          </a:p>
          <a:p>
            <a:pPr lvl="1"/>
            <a:r>
              <a:rPr lang="en-US" dirty="0"/>
              <a:t>https://dct.iotechsys.com</a:t>
            </a:r>
          </a:p>
          <a:p>
            <a:r>
              <a:rPr lang="en-US" dirty="0"/>
              <a:t>Slack</a:t>
            </a:r>
          </a:p>
          <a:p>
            <a:pPr lvl="1"/>
            <a:r>
              <a:rPr lang="en-US" dirty="0"/>
              <a:t>edgexfoundry.slack.com (</a:t>
            </a:r>
            <a:r>
              <a:rPr lang="en-US" i="1" dirty="0"/>
              <a:t>#device-services channel</a:t>
            </a:r>
            <a:r>
              <a:rPr lang="en-US" dirty="0"/>
              <a:t>)</a:t>
            </a:r>
          </a:p>
          <a:p>
            <a:r>
              <a:rPr lang="en-US" dirty="0"/>
              <a:t>EdgeX YouTube Channel</a:t>
            </a:r>
          </a:p>
          <a:p>
            <a:pPr lvl="1"/>
            <a:r>
              <a:rPr lang="en-US" dirty="0"/>
              <a:t>www.youtube.com/channel/UC30DbbsoqbkGJYJ5omJJsng</a:t>
            </a:r>
          </a:p>
          <a:p>
            <a:r>
              <a:rPr lang="en-US" dirty="0"/>
              <a:t>Social Media</a:t>
            </a:r>
          </a:p>
          <a:p>
            <a:pPr lvl="1"/>
            <a:r>
              <a:rPr lang="en-US" dirty="0"/>
              <a:t>Email Forum </a:t>
            </a:r>
            <a:r>
              <a:rPr lang="en-US" dirty="0">
                <a:sym typeface="Wingdings 2" panose="05020102010507070707" pitchFamily="18" charset="2"/>
              </a:rPr>
              <a:t> </a:t>
            </a:r>
            <a:r>
              <a:rPr lang="en-US" dirty="0"/>
              <a:t>https://lists.edgexfoundry.org/mailman/listinfo</a:t>
            </a:r>
          </a:p>
          <a:p>
            <a:pPr lvl="1"/>
            <a:r>
              <a:rPr lang="en-US" dirty="0"/>
              <a:t>Twitter </a:t>
            </a:r>
            <a:r>
              <a:rPr lang="en-US" dirty="0">
                <a:sym typeface="Wingdings 2" panose="05020102010507070707" pitchFamily="18" charset="2"/>
              </a:rPr>
              <a:t></a:t>
            </a:r>
            <a:r>
              <a:rPr lang="en-US" dirty="0"/>
              <a:t> https://twitter.com/EdgeXFoundry</a:t>
            </a:r>
          </a:p>
          <a:p>
            <a:pPr lvl="1"/>
            <a:r>
              <a:rPr lang="en-US" dirty="0"/>
              <a:t>LinkedIn </a:t>
            </a:r>
            <a:r>
              <a:rPr lang="en-US" dirty="0">
                <a:sym typeface="Wingdings 2" panose="05020102010507070707" pitchFamily="18" charset="2"/>
              </a:rPr>
              <a:t> </a:t>
            </a:r>
            <a:r>
              <a:rPr lang="en-US" dirty="0"/>
              <a:t>https://www.linkedin.com/company/edgexfoundry/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339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00856-9103-C21F-D2DC-A180907BC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EdgeX Tech Talk Series 2022 Reminder – Come back and see us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CB61F9-EC87-0683-7C98-009F8BEA7D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74"/>
          <a:stretch/>
        </p:blipFill>
        <p:spPr>
          <a:xfrm>
            <a:off x="838200" y="1999451"/>
            <a:ext cx="5181600" cy="373248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A34FA-E401-E301-DC56-1A94D354EC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64078"/>
            <a:ext cx="51816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May 31 - Getting Started with EdgeX</a:t>
            </a:r>
          </a:p>
          <a:p>
            <a:pPr lvl="1"/>
            <a:r>
              <a:rPr lang="en-US" sz="1600" dirty="0"/>
              <a:t>How to start your journey using EdgeX Foundry for your IoT/edge solutions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100" dirty="0"/>
              <a:t>June 7 - Build an Application Service</a:t>
            </a:r>
          </a:p>
          <a:p>
            <a:pPr lvl="1"/>
            <a:r>
              <a:rPr lang="en-US" sz="1900" dirty="0"/>
              <a:t>Learn how to build a custom EdgeX application service using the EdgeX application functions SDK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June 14 - Build a Device Service</a:t>
            </a:r>
          </a:p>
          <a:p>
            <a:pPr lvl="1"/>
            <a:r>
              <a:rPr lang="en-US" sz="1600" dirty="0"/>
              <a:t>Learn how to build a custom EdgeX device service using the EdgeX device service SDKs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June 21 - Build a Device Profile</a:t>
            </a:r>
          </a:p>
          <a:p>
            <a:pPr lvl="1"/>
            <a:r>
              <a:rPr lang="en-US" sz="1600" dirty="0"/>
              <a:t>Device Profiles define sensors and devices for EdgeX.  </a:t>
            </a:r>
          </a:p>
          <a:p>
            <a:pPr lvl="1"/>
            <a:r>
              <a:rPr lang="en-US" sz="1600" dirty="0"/>
              <a:t>Learning to write a device profile allows you to connect new sensors or devices to EdgeX without code</a:t>
            </a:r>
          </a:p>
          <a:p>
            <a:r>
              <a:rPr lang="en-US" sz="2000" b="1" dirty="0"/>
              <a:t>June 28 - Getting Started with Snaps</a:t>
            </a:r>
          </a:p>
          <a:p>
            <a:pPr lvl="1"/>
            <a:r>
              <a:rPr lang="en-US" sz="1600" dirty="0"/>
              <a:t>Presented by Canonical</a:t>
            </a:r>
          </a:p>
          <a:p>
            <a:pPr lvl="1"/>
            <a:r>
              <a:rPr lang="en-US" sz="1600" dirty="0"/>
              <a:t>Learn how to deploy and orchestrate EdgeX with snaps</a:t>
            </a:r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C85D3535-3AF2-EBF1-3EEB-BB4FECA0CA83}"/>
              </a:ext>
            </a:extLst>
          </p:cNvPr>
          <p:cNvSpPr/>
          <p:nvPr/>
        </p:nvSpPr>
        <p:spPr>
          <a:xfrm>
            <a:off x="2594001" y="5230589"/>
            <a:ext cx="381000" cy="321733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5C0A03-5F03-067F-09A4-A312B14063D9}"/>
              </a:ext>
            </a:extLst>
          </p:cNvPr>
          <p:cNvCxnSpPr>
            <a:cxnSpLocks/>
          </p:cNvCxnSpPr>
          <p:nvPr/>
        </p:nvCxnSpPr>
        <p:spPr>
          <a:xfrm flipH="1">
            <a:off x="2994522" y="5455862"/>
            <a:ext cx="3177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756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0C143C-504F-2346-8E77-52AD0742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Tech Talk Feedback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72A51A-67B9-26E4-20B2-E272777D52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800" dirty="0"/>
              <a:t>Q&amp;A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45CDD8-9AD0-581C-DEBB-76476D2469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Tech Talk Feedback</a:t>
            </a:r>
          </a:p>
          <a:p>
            <a:pPr lvl="1"/>
            <a:r>
              <a:rPr lang="en-US" dirty="0"/>
              <a:t>Let us know how we did</a:t>
            </a:r>
          </a:p>
          <a:p>
            <a:pPr lvl="1"/>
            <a:r>
              <a:rPr lang="en-US" dirty="0"/>
              <a:t>Let us know what other topics you’d like to see</a:t>
            </a:r>
          </a:p>
          <a:p>
            <a:pPr lvl="1"/>
            <a:r>
              <a:rPr lang="en-US" dirty="0"/>
              <a:t>Email:</a:t>
            </a:r>
          </a:p>
          <a:p>
            <a:pPr lvl="2"/>
            <a:r>
              <a:rPr lang="en-US" dirty="0">
                <a:hlinkClick r:id="rId2"/>
              </a:rPr>
              <a:t>info@edgexfoundry.org</a:t>
            </a:r>
            <a:endParaRPr lang="en-US" dirty="0"/>
          </a:p>
          <a:p>
            <a:pPr lvl="2"/>
            <a:r>
              <a:rPr lang="en-US" dirty="0">
                <a:hlinkClick r:id="rId3"/>
              </a:rPr>
              <a:t>james@iotechsys.com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571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598CA8-016C-4231-B10E-B17B230F9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EdgeX Device Service Reminder</a:t>
            </a:r>
          </a:p>
        </p:txBody>
      </p:sp>
    </p:spTree>
    <p:extLst>
      <p:ext uri="{BB962C8B-B14F-4D97-AF65-F5344CB8AC3E}">
        <p14:creationId xmlns:p14="http://schemas.microsoft.com/office/powerpoint/2010/main" val="839811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E455E0-ECF4-4BF0-9760-38C212FD42BF}"/>
              </a:ext>
            </a:extLst>
          </p:cNvPr>
          <p:cNvSpPr/>
          <p:nvPr/>
        </p:nvSpPr>
        <p:spPr>
          <a:xfrm>
            <a:off x="971914" y="1425642"/>
            <a:ext cx="10455915" cy="4187178"/>
          </a:xfrm>
          <a:prstGeom prst="rect">
            <a:avLst/>
          </a:prstGeom>
          <a:gradFill flip="none" rotWithShape="1">
            <a:gsLst>
              <a:gs pos="0">
                <a:srgbClr val="CCCCFF">
                  <a:shade val="30000"/>
                  <a:satMod val="115000"/>
                </a:srgbClr>
              </a:gs>
              <a:gs pos="50000">
                <a:srgbClr val="CCCCFF">
                  <a:shade val="67500"/>
                  <a:satMod val="115000"/>
                </a:srgbClr>
              </a:gs>
              <a:gs pos="100000">
                <a:srgbClr val="CCCCFF">
                  <a:shade val="100000"/>
                  <a:satMod val="115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2EC88E-D3CD-4037-96F3-9A1029A37A91}"/>
              </a:ext>
            </a:extLst>
          </p:cNvPr>
          <p:cNvSpPr/>
          <p:nvPr/>
        </p:nvSpPr>
        <p:spPr>
          <a:xfrm>
            <a:off x="2303243" y="2683969"/>
            <a:ext cx="7780913" cy="910800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3212EF-77ED-46F7-A126-0839EEB006C7}"/>
              </a:ext>
            </a:extLst>
          </p:cNvPr>
          <p:cNvSpPr/>
          <p:nvPr/>
        </p:nvSpPr>
        <p:spPr>
          <a:xfrm>
            <a:off x="2304993" y="1491464"/>
            <a:ext cx="7780913" cy="1106423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BCEB521-7062-4294-8F14-9C8591BA843C}"/>
              </a:ext>
            </a:extLst>
          </p:cNvPr>
          <p:cNvSpPr/>
          <p:nvPr/>
        </p:nvSpPr>
        <p:spPr>
          <a:xfrm>
            <a:off x="2303244" y="3686014"/>
            <a:ext cx="7780912" cy="910800"/>
          </a:xfrm>
          <a:prstGeom prst="roundRect">
            <a:avLst>
              <a:gd name="adj" fmla="val 0"/>
            </a:avLst>
          </a:prstGeom>
          <a:solidFill>
            <a:srgbClr val="462459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D129D7-562C-44A6-8432-484DF0196FF3}"/>
              </a:ext>
            </a:extLst>
          </p:cNvPr>
          <p:cNvSpPr/>
          <p:nvPr/>
        </p:nvSpPr>
        <p:spPr>
          <a:xfrm>
            <a:off x="2303243" y="4667603"/>
            <a:ext cx="7780911" cy="885211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dirty="0"/>
          </a:p>
        </p:txBody>
      </p:sp>
      <p:sp>
        <p:nvSpPr>
          <p:cNvPr id="9" name="Google Shape;1591;p95">
            <a:extLst>
              <a:ext uri="{FF2B5EF4-FFF2-40B4-BE49-F238E27FC236}">
                <a16:creationId xmlns:a16="http://schemas.microsoft.com/office/drawing/2014/main" id="{B4BDEDC2-B209-4766-AE2C-770616B139E1}"/>
              </a:ext>
            </a:extLst>
          </p:cNvPr>
          <p:cNvSpPr/>
          <p:nvPr/>
        </p:nvSpPr>
        <p:spPr>
          <a:xfrm>
            <a:off x="2432207" y="3887254"/>
            <a:ext cx="933184" cy="219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200" b="1" dirty="0">
                <a:solidFill>
                  <a:schemeClr val="bg2"/>
                </a:solidFill>
              </a:rPr>
              <a:t>Core Services</a:t>
            </a:r>
          </a:p>
        </p:txBody>
      </p:sp>
      <p:sp>
        <p:nvSpPr>
          <p:cNvPr id="10" name="Google Shape;1591;p95">
            <a:extLst>
              <a:ext uri="{FF2B5EF4-FFF2-40B4-BE49-F238E27FC236}">
                <a16:creationId xmlns:a16="http://schemas.microsoft.com/office/drawing/2014/main" id="{D1D4BB29-3C89-4E53-A708-B5F4FC9AFA5C}"/>
              </a:ext>
            </a:extLst>
          </p:cNvPr>
          <p:cNvSpPr/>
          <p:nvPr/>
        </p:nvSpPr>
        <p:spPr>
          <a:xfrm>
            <a:off x="2419438" y="1846846"/>
            <a:ext cx="1266305" cy="30062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b="1" dirty="0">
                <a:ea typeface="Roboto" panose="02000000000000000000" pitchFamily="2" charset="0"/>
              </a:rPr>
              <a:t>Application</a:t>
            </a:r>
            <a:r>
              <a:rPr lang="en-US" sz="1200" b="1" dirty="0"/>
              <a:t> Services</a:t>
            </a:r>
            <a:endParaRPr lang="en-GB" sz="1200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3912E9D-F75E-4B79-AEFC-09040CAF7E6D}"/>
              </a:ext>
            </a:extLst>
          </p:cNvPr>
          <p:cNvSpPr/>
          <p:nvPr/>
        </p:nvSpPr>
        <p:spPr>
          <a:xfrm>
            <a:off x="1048143" y="1486962"/>
            <a:ext cx="1145823" cy="4067601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b="1" dirty="0">
              <a:solidFill>
                <a:schemeClr val="tx1"/>
              </a:solidFill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ea typeface="Roboto" panose="02000000000000000000" pitchFamily="2" charset="0"/>
            </a:endParaRPr>
          </a:p>
          <a:p>
            <a:pPr algn="ctr"/>
            <a:endParaRPr lang="en-GB" b="1" dirty="0">
              <a:solidFill>
                <a:schemeClr val="tx1"/>
              </a:solidFill>
              <a:ea typeface="Roboto" panose="02000000000000000000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F512DA-87B3-4106-80B5-FB27CCEAEB66}"/>
              </a:ext>
            </a:extLst>
          </p:cNvPr>
          <p:cNvSpPr/>
          <p:nvPr/>
        </p:nvSpPr>
        <p:spPr>
          <a:xfrm>
            <a:off x="10163590" y="1491464"/>
            <a:ext cx="1204554" cy="4071665"/>
          </a:xfrm>
          <a:prstGeom prst="roundRect">
            <a:avLst>
              <a:gd name="adj" fmla="val 0"/>
            </a:avLst>
          </a:prstGeom>
          <a:solidFill>
            <a:srgbClr val="D8D8D8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2000" dirty="0">
              <a:solidFill>
                <a:schemeClr val="tx1"/>
              </a:solidFill>
            </a:endParaRPr>
          </a:p>
          <a:p>
            <a:pPr algn="ctr"/>
            <a:endParaRPr lang="en-GB" sz="2000" dirty="0">
              <a:solidFill>
                <a:schemeClr val="tx1"/>
              </a:solidFill>
            </a:endParaRPr>
          </a:p>
          <a:p>
            <a:pPr algn="ctr"/>
            <a:endParaRPr lang="en-GB" sz="2000" dirty="0">
              <a:solidFill>
                <a:schemeClr val="tx1"/>
              </a:solidFill>
            </a:endParaRPr>
          </a:p>
          <a:p>
            <a:pPr algn="ctr"/>
            <a:endParaRPr lang="en-GB" sz="2000" dirty="0">
              <a:solidFill>
                <a:schemeClr val="tx1"/>
              </a:solidFill>
            </a:endParaRPr>
          </a:p>
          <a:p>
            <a:pPr algn="ctr"/>
            <a:endParaRPr lang="en-GB" sz="2000" dirty="0">
              <a:solidFill>
                <a:schemeClr val="tx1"/>
              </a:solidFill>
            </a:endParaRPr>
          </a:p>
          <a:p>
            <a:pPr algn="ctr"/>
            <a:endParaRPr lang="en-GB" sz="2000" dirty="0">
              <a:solidFill>
                <a:schemeClr val="tx1"/>
              </a:solidFill>
            </a:endParaRPr>
          </a:p>
          <a:p>
            <a:pPr algn="ctr"/>
            <a:endParaRPr lang="en-GB" sz="2000" dirty="0">
              <a:solidFill>
                <a:schemeClr val="tx1"/>
              </a:solidFill>
            </a:endParaRPr>
          </a:p>
          <a:p>
            <a:pPr algn="ctr"/>
            <a:endParaRPr lang="en-GB" sz="2000" dirty="0">
              <a:solidFill>
                <a:schemeClr val="tx1"/>
              </a:solidFill>
            </a:endParaRPr>
          </a:p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Google Shape;1591;p95">
            <a:extLst>
              <a:ext uri="{FF2B5EF4-FFF2-40B4-BE49-F238E27FC236}">
                <a16:creationId xmlns:a16="http://schemas.microsoft.com/office/drawing/2014/main" id="{CF1CAC78-10A5-4E2F-ACF1-DFB85145EAEB}"/>
              </a:ext>
            </a:extLst>
          </p:cNvPr>
          <p:cNvSpPr/>
          <p:nvPr/>
        </p:nvSpPr>
        <p:spPr>
          <a:xfrm>
            <a:off x="2428935" y="4840967"/>
            <a:ext cx="1112651" cy="405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1200" b="1" dirty="0"/>
              <a:t>Device Services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B555BF3-3ADE-439B-9981-D80FB8609606}"/>
              </a:ext>
            </a:extLst>
          </p:cNvPr>
          <p:cNvSpPr/>
          <p:nvPr/>
        </p:nvSpPr>
        <p:spPr>
          <a:xfrm>
            <a:off x="3592838" y="3861213"/>
            <a:ext cx="1188000" cy="547200"/>
          </a:xfrm>
          <a:prstGeom prst="roundRect">
            <a:avLst>
              <a:gd name="adj" fmla="val 6366"/>
            </a:avLst>
          </a:prstGeom>
          <a:solidFill>
            <a:srgbClr val="462459"/>
          </a:solidFill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ea typeface="Roboto" panose="02000000000000000000" pitchFamily="2" charset="0"/>
              </a:rPr>
              <a:t>Core Data</a:t>
            </a:r>
          </a:p>
        </p:txBody>
      </p:sp>
      <p:sp>
        <p:nvSpPr>
          <p:cNvPr id="15" name="Google Shape;1591;p95">
            <a:extLst>
              <a:ext uri="{FF2B5EF4-FFF2-40B4-BE49-F238E27FC236}">
                <a16:creationId xmlns:a16="http://schemas.microsoft.com/office/drawing/2014/main" id="{7719C943-2597-492C-A8BB-DD93E09EC89D}"/>
              </a:ext>
            </a:extLst>
          </p:cNvPr>
          <p:cNvSpPr/>
          <p:nvPr/>
        </p:nvSpPr>
        <p:spPr>
          <a:xfrm>
            <a:off x="10244619" y="1674305"/>
            <a:ext cx="1079908" cy="32794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b="1" dirty="0"/>
              <a:t>System Management</a:t>
            </a:r>
            <a:endParaRPr lang="en-GB" sz="1200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8FA90D-D3F7-417C-A302-4E157A91CEC6}"/>
              </a:ext>
            </a:extLst>
          </p:cNvPr>
          <p:cNvSpPr/>
          <p:nvPr/>
        </p:nvSpPr>
        <p:spPr>
          <a:xfrm>
            <a:off x="1200099" y="2601118"/>
            <a:ext cx="857036" cy="641474"/>
          </a:xfrm>
          <a:prstGeom prst="roundRect">
            <a:avLst>
              <a:gd name="adj" fmla="val 4805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Reverse Proxy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A184F0-326D-4A37-BA66-09B6CA7A036E}"/>
              </a:ext>
            </a:extLst>
          </p:cNvPr>
          <p:cNvSpPr/>
          <p:nvPr/>
        </p:nvSpPr>
        <p:spPr>
          <a:xfrm>
            <a:off x="1200099" y="3516261"/>
            <a:ext cx="856800" cy="640800"/>
          </a:xfrm>
          <a:prstGeom prst="roundRect">
            <a:avLst>
              <a:gd name="adj" fmla="val 4810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Secret Store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60F819F-E013-4051-81A2-5A3459CBF9CD}"/>
              </a:ext>
            </a:extLst>
          </p:cNvPr>
          <p:cNvSpPr/>
          <p:nvPr/>
        </p:nvSpPr>
        <p:spPr>
          <a:xfrm>
            <a:off x="1125699" y="4378216"/>
            <a:ext cx="856800" cy="629746"/>
          </a:xfrm>
          <a:prstGeom prst="roundRect">
            <a:avLst>
              <a:gd name="adj" fmla="val 5996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Additional Security Services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A3907B0-6A4F-4A2C-932F-E1E6C51DD82C}"/>
              </a:ext>
            </a:extLst>
          </p:cNvPr>
          <p:cNvSpPr/>
          <p:nvPr/>
        </p:nvSpPr>
        <p:spPr>
          <a:xfrm>
            <a:off x="4909221" y="3861212"/>
            <a:ext cx="1188000" cy="548737"/>
          </a:xfrm>
          <a:prstGeom prst="roundRect">
            <a:avLst>
              <a:gd name="adj" fmla="val 11140"/>
            </a:avLst>
          </a:prstGeom>
          <a:solidFill>
            <a:srgbClr val="462459"/>
          </a:solidFill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ea typeface="Roboto" panose="02000000000000000000" pitchFamily="2" charset="0"/>
              </a:rPr>
              <a:t>Command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716F2B4-8A38-4E83-B330-3D574882802A}"/>
              </a:ext>
            </a:extLst>
          </p:cNvPr>
          <p:cNvSpPr/>
          <p:nvPr/>
        </p:nvSpPr>
        <p:spPr>
          <a:xfrm>
            <a:off x="6225604" y="3869959"/>
            <a:ext cx="1188000" cy="547705"/>
          </a:xfrm>
          <a:prstGeom prst="roundRect">
            <a:avLst>
              <a:gd name="adj" fmla="val 7957"/>
            </a:avLst>
          </a:prstGeom>
          <a:solidFill>
            <a:srgbClr val="462459"/>
          </a:solidFill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ea typeface="Roboto" panose="02000000000000000000" pitchFamily="2" charset="0"/>
              </a:rPr>
              <a:t>Meta Data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A3F025F-3EF8-40F4-BE6F-6EE5727D6EDB}"/>
              </a:ext>
            </a:extLst>
          </p:cNvPr>
          <p:cNvSpPr/>
          <p:nvPr/>
        </p:nvSpPr>
        <p:spPr>
          <a:xfrm>
            <a:off x="7541988" y="3860190"/>
            <a:ext cx="1188000" cy="547200"/>
          </a:xfrm>
          <a:prstGeom prst="roundRect">
            <a:avLst>
              <a:gd name="adj" fmla="val 7385"/>
            </a:avLst>
          </a:prstGeom>
          <a:solidFill>
            <a:srgbClr val="462459"/>
          </a:solidFill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ea typeface="Roboto" panose="02000000000000000000" pitchFamily="2" charset="0"/>
              </a:rPr>
              <a:t>Registry &amp; Config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21D513-C93A-4244-93A6-FA4DFE2D7218}"/>
              </a:ext>
            </a:extLst>
          </p:cNvPr>
          <p:cNvSpPr/>
          <p:nvPr/>
        </p:nvSpPr>
        <p:spPr>
          <a:xfrm>
            <a:off x="3575521" y="2845628"/>
            <a:ext cx="1188000" cy="547200"/>
          </a:xfrm>
          <a:prstGeom prst="roundRect">
            <a:avLst>
              <a:gd name="adj" fmla="val 7958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eKuiper</a:t>
            </a:r>
          </a:p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(Rules Engine)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4A266E5-F271-4CC3-961C-DE53B3BF607C}"/>
              </a:ext>
            </a:extLst>
          </p:cNvPr>
          <p:cNvSpPr/>
          <p:nvPr/>
        </p:nvSpPr>
        <p:spPr>
          <a:xfrm>
            <a:off x="4886440" y="2856481"/>
            <a:ext cx="1188000" cy="547200"/>
          </a:xfrm>
          <a:prstGeom prst="roundRect">
            <a:avLst>
              <a:gd name="adj" fmla="val 7957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Scheduler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0EEECBA-F6DA-47C4-9F8F-5A3BAD56485A}"/>
              </a:ext>
            </a:extLst>
          </p:cNvPr>
          <p:cNvSpPr/>
          <p:nvPr/>
        </p:nvSpPr>
        <p:spPr>
          <a:xfrm>
            <a:off x="6201631" y="2863361"/>
            <a:ext cx="1188000" cy="547200"/>
          </a:xfrm>
          <a:prstGeom prst="roundRect">
            <a:avLst>
              <a:gd name="adj" fmla="val 4774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Alerts &amp; </a:t>
            </a:r>
            <a:b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</a:br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Notifications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F1C188E-B67C-42E2-9E44-19FA54EAA501}"/>
              </a:ext>
            </a:extLst>
          </p:cNvPr>
          <p:cNvSpPr/>
          <p:nvPr/>
        </p:nvSpPr>
        <p:spPr>
          <a:xfrm>
            <a:off x="10343433" y="4013273"/>
            <a:ext cx="856800" cy="532800"/>
          </a:xfrm>
          <a:prstGeom prst="roundRect">
            <a:avLst>
              <a:gd name="adj" fmla="val 5785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CLI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A6E7A32-6E7A-4F7F-BDF8-168E3D4A80ED}"/>
              </a:ext>
            </a:extLst>
          </p:cNvPr>
          <p:cNvSpPr/>
          <p:nvPr/>
        </p:nvSpPr>
        <p:spPr>
          <a:xfrm>
            <a:off x="10343433" y="2370079"/>
            <a:ext cx="856800" cy="532732"/>
          </a:xfrm>
          <a:prstGeom prst="roundRect">
            <a:avLst>
              <a:gd name="adj" fmla="val 7714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SM Agent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3C0BA71-A084-4FB5-8814-DC37FD2E6308}"/>
              </a:ext>
            </a:extLst>
          </p:cNvPr>
          <p:cNvGrpSpPr/>
          <p:nvPr/>
        </p:nvGrpSpPr>
        <p:grpSpPr>
          <a:xfrm>
            <a:off x="4168744" y="518098"/>
            <a:ext cx="3757095" cy="869542"/>
            <a:chOff x="6809433" y="671306"/>
            <a:chExt cx="3757095" cy="86954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C6592BB-8E6D-43F4-8109-5B11D7F20F2E}"/>
                </a:ext>
              </a:extLst>
            </p:cNvPr>
            <p:cNvGrpSpPr/>
            <p:nvPr/>
          </p:nvGrpSpPr>
          <p:grpSpPr>
            <a:xfrm>
              <a:off x="6809433" y="671306"/>
              <a:ext cx="3757095" cy="869542"/>
              <a:chOff x="4597054" y="564227"/>
              <a:chExt cx="4608512" cy="1002237"/>
            </a:xfrm>
          </p:grpSpPr>
          <p:sp>
            <p:nvSpPr>
              <p:cNvPr id="64" name="Google Shape;1591;p95">
                <a:extLst>
                  <a:ext uri="{FF2B5EF4-FFF2-40B4-BE49-F238E27FC236}">
                    <a16:creationId xmlns:a16="http://schemas.microsoft.com/office/drawing/2014/main" id="{90E95708-4C7F-4E67-8CD3-9C9F40B2424D}"/>
                  </a:ext>
                </a:extLst>
              </p:cNvPr>
              <p:cNvSpPr/>
              <p:nvPr/>
            </p:nvSpPr>
            <p:spPr>
              <a:xfrm>
                <a:off x="4597054" y="1221210"/>
                <a:ext cx="4608512" cy="3452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GB" sz="1200" dirty="0">
                    <a:solidFill>
                      <a:srgbClr val="444444"/>
                    </a:solidFill>
                  </a:rPr>
                  <a:t>“Northbound” Cloud and IT infrastructure</a:t>
                </a:r>
              </a:p>
            </p:txBody>
          </p:sp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080CC318-9CF8-470D-9710-F1F4646723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55238" y="853895"/>
                <a:ext cx="411942" cy="338939"/>
              </a:xfrm>
              <a:prstGeom prst="rect">
                <a:avLst/>
              </a:prstGeom>
              <a:effectLst>
                <a:glow rad="127000">
                  <a:srgbClr val="FFFFFF"/>
                </a:glow>
                <a:outerShdw blurRad="50800" dist="38100" dir="2700000" sx="94000" sy="94000" algn="tl" rotWithShape="0">
                  <a:srgbClr val="FFFFFF">
                    <a:alpha val="40000"/>
                  </a:srgbClr>
                </a:outerShdw>
              </a:effectLst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3D69CD9F-6C59-45F8-9719-8223EE476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37827" y="564227"/>
                <a:ext cx="491579" cy="622516"/>
              </a:xfrm>
              <a:prstGeom prst="rect">
                <a:avLst/>
              </a:prstGeom>
              <a:effectLst>
                <a:glow rad="127000">
                  <a:srgbClr val="FFFFFF"/>
                </a:glow>
                <a:outerShdw blurRad="50800" dist="38100" dir="2700000" sx="94000" sy="94000" algn="tl" rotWithShape="0">
                  <a:srgbClr val="FFFFFF">
                    <a:alpha val="40000"/>
                  </a:srgbClr>
                </a:outerShdw>
              </a:effectLst>
            </p:spPr>
          </p:pic>
        </p:grpSp>
        <p:pic>
          <p:nvPicPr>
            <p:cNvPr id="63" name="Graphic 78" descr="Server">
              <a:extLst>
                <a:ext uri="{FF2B5EF4-FFF2-40B4-BE49-F238E27FC236}">
                  <a16:creationId xmlns:a16="http://schemas.microsoft.com/office/drawing/2014/main" id="{3FBB5A67-D6E3-483C-A99E-5D87D1918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99224" y="852988"/>
              <a:ext cx="400760" cy="400760"/>
            </a:xfrm>
            <a:prstGeom prst="rect">
              <a:avLst/>
            </a:prstGeom>
            <a:effectLst>
              <a:glow rad="127000">
                <a:srgbClr val="FFFFFF"/>
              </a:glow>
              <a:outerShdw blurRad="50800" dist="38100" dir="2700000" sx="94000" sy="94000" algn="tl" rotWithShape="0">
                <a:srgbClr val="FFFFFF">
                  <a:alpha val="40000"/>
                </a:srgbClr>
              </a:outerShdw>
            </a:effectLst>
          </p:spPr>
        </p:pic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F678BC9-7FA2-49FD-AED8-065CFE53CB95}"/>
              </a:ext>
            </a:extLst>
          </p:cNvPr>
          <p:cNvSpPr/>
          <p:nvPr/>
        </p:nvSpPr>
        <p:spPr>
          <a:xfrm>
            <a:off x="7541988" y="2863361"/>
            <a:ext cx="1188000" cy="547200"/>
          </a:xfrm>
          <a:prstGeom prst="roundRect">
            <a:avLst>
              <a:gd name="adj" fmla="val 6651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ea typeface="Roboto" panose="02000000000000000000" pitchFamily="2" charset="0"/>
              </a:rPr>
              <a:t>Additional Services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CDDE643-6311-463B-98C2-893C03AEC890}"/>
              </a:ext>
            </a:extLst>
          </p:cNvPr>
          <p:cNvGrpSpPr/>
          <p:nvPr/>
        </p:nvGrpSpPr>
        <p:grpSpPr>
          <a:xfrm>
            <a:off x="5539282" y="1385464"/>
            <a:ext cx="779999" cy="259247"/>
            <a:chOff x="8176138" y="4409771"/>
            <a:chExt cx="1152974" cy="368106"/>
          </a:xfrm>
          <a:solidFill>
            <a:srgbClr val="D8D8D8"/>
          </a:solidFill>
        </p:grpSpPr>
        <p:sp>
          <p:nvSpPr>
            <p:cNvPr id="60" name="Isosceles Triangle 59">
              <a:extLst>
                <a:ext uri="{FF2B5EF4-FFF2-40B4-BE49-F238E27FC236}">
                  <a16:creationId xmlns:a16="http://schemas.microsoft.com/office/drawing/2014/main" id="{6744527C-B8CF-45BA-A48B-6E4EE7510AB7}"/>
                </a:ext>
              </a:extLst>
            </p:cNvPr>
            <p:cNvSpPr/>
            <p:nvPr/>
          </p:nvSpPr>
          <p:spPr>
            <a:xfrm>
              <a:off x="8262482" y="4409771"/>
              <a:ext cx="1012102" cy="368106"/>
            </a:xfrm>
            <a:prstGeom prst="triangle">
              <a:avLst/>
            </a:prstGeom>
            <a:grpFill/>
            <a:ln w="28575">
              <a:solidFill>
                <a:srgbClr val="D8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2C0069C-CD30-44A9-A23E-79EACBC49DF1}"/>
                </a:ext>
              </a:extLst>
            </p:cNvPr>
            <p:cNvCxnSpPr/>
            <p:nvPr/>
          </p:nvCxnSpPr>
          <p:spPr>
            <a:xfrm>
              <a:off x="8176138" y="4777877"/>
              <a:ext cx="1152974" cy="0"/>
            </a:xfrm>
            <a:prstGeom prst="line">
              <a:avLst/>
            </a:prstGeom>
            <a:grpFill/>
            <a:ln w="28575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1218427-E93A-4DB4-ADF8-059AD1902D96}"/>
              </a:ext>
            </a:extLst>
          </p:cNvPr>
          <p:cNvSpPr/>
          <p:nvPr/>
        </p:nvSpPr>
        <p:spPr>
          <a:xfrm>
            <a:off x="3569648" y="1632040"/>
            <a:ext cx="5160339" cy="831951"/>
          </a:xfrm>
          <a:prstGeom prst="roundRect">
            <a:avLst>
              <a:gd name="adj" fmla="val 4187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1050" dirty="0">
              <a:solidFill>
                <a:schemeClr val="tx1"/>
              </a:solidFill>
              <a:ea typeface="Roboto" panose="02000000000000000000" pitchFamily="2" charset="0"/>
            </a:endParaRPr>
          </a:p>
        </p:txBody>
      </p:sp>
      <p:sp>
        <p:nvSpPr>
          <p:cNvPr id="31" name="Google Shape;1591;p95">
            <a:extLst>
              <a:ext uri="{FF2B5EF4-FFF2-40B4-BE49-F238E27FC236}">
                <a16:creationId xmlns:a16="http://schemas.microsoft.com/office/drawing/2014/main" id="{F2A2E13C-92C2-4BE0-839A-7164EC637852}"/>
              </a:ext>
            </a:extLst>
          </p:cNvPr>
          <p:cNvSpPr/>
          <p:nvPr/>
        </p:nvSpPr>
        <p:spPr>
          <a:xfrm>
            <a:off x="2398255" y="2877937"/>
            <a:ext cx="1129040" cy="30062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b="1" dirty="0">
                <a:ea typeface="Roboto" panose="02000000000000000000" pitchFamily="2" charset="0"/>
              </a:rPr>
              <a:t>Supporting</a:t>
            </a:r>
            <a:r>
              <a:rPr lang="en-US" sz="1200" b="1" dirty="0"/>
              <a:t> Services</a:t>
            </a:r>
            <a:endParaRPr lang="en-GB" sz="1200" b="1" dirty="0"/>
          </a:p>
        </p:txBody>
      </p:sp>
      <p:pic>
        <p:nvPicPr>
          <p:cNvPr id="32" name="Graphic 31" descr="Database">
            <a:extLst>
              <a:ext uri="{FF2B5EF4-FFF2-40B4-BE49-F238E27FC236}">
                <a16:creationId xmlns:a16="http://schemas.microsoft.com/office/drawing/2014/main" id="{25FAD77C-1BD4-4A32-ABA9-724F2D7C50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13124" y="3915701"/>
            <a:ext cx="411052" cy="411052"/>
          </a:xfrm>
          <a:prstGeom prst="rect">
            <a:avLst/>
          </a:prstGeom>
        </p:spPr>
      </p:pic>
      <p:sp>
        <p:nvSpPr>
          <p:cNvPr id="33" name="Google Shape;1591;p95">
            <a:extLst>
              <a:ext uri="{FF2B5EF4-FFF2-40B4-BE49-F238E27FC236}">
                <a16:creationId xmlns:a16="http://schemas.microsoft.com/office/drawing/2014/main" id="{2CF695E2-EC1F-4169-8F1F-DC2996FB8D23}"/>
              </a:ext>
            </a:extLst>
          </p:cNvPr>
          <p:cNvSpPr/>
          <p:nvPr/>
        </p:nvSpPr>
        <p:spPr>
          <a:xfrm>
            <a:off x="1246349" y="1863250"/>
            <a:ext cx="725004" cy="25509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200" b="1" dirty="0"/>
              <a:t>Security Services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F184991-6CB0-4618-B0FC-7A9D1092DFF7}"/>
              </a:ext>
            </a:extLst>
          </p:cNvPr>
          <p:cNvSpPr/>
          <p:nvPr/>
        </p:nvSpPr>
        <p:spPr>
          <a:xfrm>
            <a:off x="10351113" y="3173982"/>
            <a:ext cx="856800" cy="532800"/>
          </a:xfrm>
          <a:prstGeom prst="roundRect">
            <a:avLst>
              <a:gd name="adj" fmla="val 7713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EdgeX UI </a:t>
            </a:r>
            <a:r>
              <a:rPr lang="en-GB" sz="900" i="1" dirty="0">
                <a:solidFill>
                  <a:schemeClr val="tx1"/>
                </a:solidFill>
                <a:ea typeface="Roboto" panose="02000000000000000000" pitchFamily="2" charset="0"/>
              </a:rPr>
              <a:t>(demo only)</a:t>
            </a:r>
            <a:endParaRPr lang="en-GB" sz="1050" i="1" dirty="0">
              <a:solidFill>
                <a:schemeClr val="tx1"/>
              </a:solidFill>
              <a:ea typeface="Roboto" panose="02000000000000000000" pitchFamily="2" charset="0"/>
            </a:endParaRPr>
          </a:p>
        </p:txBody>
      </p:sp>
      <p:pic>
        <p:nvPicPr>
          <p:cNvPr id="35" name="Picture 34" descr="Empowering App Development for Developers | Docker">
            <a:extLst>
              <a:ext uri="{FF2B5EF4-FFF2-40B4-BE49-F238E27FC236}">
                <a16:creationId xmlns:a16="http://schemas.microsoft.com/office/drawing/2014/main" id="{65145FD3-A117-4770-BC54-09B5FD2E9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308" y="4611138"/>
            <a:ext cx="468940" cy="400554"/>
          </a:xfrm>
          <a:prstGeom prst="rect">
            <a:avLst/>
          </a:prstGeom>
          <a:noFill/>
          <a:effectLst>
            <a:glow rad="38100">
              <a:srgbClr val="FFFFFF">
                <a:alpha val="88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Icon&#10;&#10;Description automatically generated">
            <a:extLst>
              <a:ext uri="{FF2B5EF4-FFF2-40B4-BE49-F238E27FC236}">
                <a16:creationId xmlns:a16="http://schemas.microsoft.com/office/drawing/2014/main" id="{DA184B8B-FBC0-4329-9B64-9F54659C32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4438" y="1772178"/>
            <a:ext cx="669801" cy="475852"/>
          </a:xfrm>
          <a:prstGeom prst="rect">
            <a:avLst/>
          </a:prstGeom>
          <a:noFill/>
          <a:effectLst>
            <a:glow rad="38100">
              <a:srgbClr val="FFFFFF">
                <a:alpha val="88000"/>
              </a:srgbClr>
            </a:glow>
          </a:effectLst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9AFEC959-1B7F-4401-8869-191E7BEE42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5788" y="4946330"/>
            <a:ext cx="669801" cy="475852"/>
          </a:xfrm>
          <a:prstGeom prst="rect">
            <a:avLst/>
          </a:prstGeom>
          <a:noFill/>
          <a:effectLst>
            <a:glow rad="38100">
              <a:srgbClr val="FFFFFF">
                <a:alpha val="88000"/>
              </a:srgbClr>
            </a:glow>
          </a:effectLst>
        </p:spPr>
      </p:pic>
      <p:sp>
        <p:nvSpPr>
          <p:cNvPr id="38" name="Google Shape;1591;p95">
            <a:extLst>
              <a:ext uri="{FF2B5EF4-FFF2-40B4-BE49-F238E27FC236}">
                <a16:creationId xmlns:a16="http://schemas.microsoft.com/office/drawing/2014/main" id="{098EA8F1-6FBF-442E-8CF0-67750A591828}"/>
              </a:ext>
            </a:extLst>
          </p:cNvPr>
          <p:cNvSpPr/>
          <p:nvPr/>
        </p:nvSpPr>
        <p:spPr>
          <a:xfrm>
            <a:off x="3178418" y="6102234"/>
            <a:ext cx="5686514" cy="345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200" dirty="0">
                <a:solidFill>
                  <a:srgbClr val="444444"/>
                </a:solidFill>
              </a:rPr>
              <a:t>“Southbound” OT Devices, Sensors, Cameras and Control Systems</a:t>
            </a:r>
          </a:p>
        </p:txBody>
      </p:sp>
      <p:pic>
        <p:nvPicPr>
          <p:cNvPr id="39" name="Picture 38" descr="A picture containing clock&#10;&#10;Description automatically generated">
            <a:extLst>
              <a:ext uri="{FF2B5EF4-FFF2-40B4-BE49-F238E27FC236}">
                <a16:creationId xmlns:a16="http://schemas.microsoft.com/office/drawing/2014/main" id="{45BE2290-01C5-4D08-BF97-73DF626932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6350" y="1825991"/>
            <a:ext cx="536802" cy="112054"/>
          </a:xfrm>
          <a:prstGeom prst="rect">
            <a:avLst/>
          </a:prstGeom>
          <a:noFill/>
          <a:effectLst>
            <a:glow rad="50800">
              <a:srgbClr val="FFFFFF"/>
            </a:glow>
          </a:effectLst>
        </p:spPr>
      </p:pic>
      <p:pic>
        <p:nvPicPr>
          <p:cNvPr id="40" name="Picture 39" descr="REST Logo">
            <a:extLst>
              <a:ext uri="{FF2B5EF4-FFF2-40B4-BE49-F238E27FC236}">
                <a16:creationId xmlns:a16="http://schemas.microsoft.com/office/drawing/2014/main" id="{6BEA03DA-D272-414F-BD41-1367E320A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237" y="1772079"/>
            <a:ext cx="575456" cy="221152"/>
          </a:xfrm>
          <a:prstGeom prst="rect">
            <a:avLst/>
          </a:prstGeom>
          <a:noFill/>
          <a:effectLst>
            <a:glow rad="50800">
              <a:srgbClr val="FFFFFF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50DCD68-2094-41F7-9B09-865F7F9CA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565" y="1802459"/>
            <a:ext cx="318855" cy="190809"/>
          </a:xfrm>
          <a:prstGeom prst="rect">
            <a:avLst/>
          </a:prstGeom>
          <a:noFill/>
          <a:effectLst>
            <a:glow rad="50800">
              <a:srgbClr val="FFFFFF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901CE49-F99C-4933-99E8-CC092A0A2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04" y="1788191"/>
            <a:ext cx="549138" cy="158564"/>
          </a:xfrm>
          <a:prstGeom prst="rect">
            <a:avLst/>
          </a:prstGeom>
          <a:noFill/>
          <a:effectLst>
            <a:glow rad="50800">
              <a:srgbClr val="FFFFFF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 descr="2nd Gen EPYC™ Processors | Google Cloud Platform | AMD">
            <a:extLst>
              <a:ext uri="{FF2B5EF4-FFF2-40B4-BE49-F238E27FC236}">
                <a16:creationId xmlns:a16="http://schemas.microsoft.com/office/drawing/2014/main" id="{C3ED4810-CBF3-40C2-99CC-C752FF424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1" t="21688" r="36303" b="20837"/>
          <a:stretch/>
        </p:blipFill>
        <p:spPr bwMode="auto">
          <a:xfrm>
            <a:off x="5721726" y="1808562"/>
            <a:ext cx="586540" cy="146912"/>
          </a:xfrm>
          <a:prstGeom prst="rect">
            <a:avLst/>
          </a:prstGeom>
          <a:noFill/>
          <a:effectLst>
            <a:glow rad="50800">
              <a:srgbClr val="FFFFFF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Google Shape;1591;p95">
            <a:extLst>
              <a:ext uri="{FF2B5EF4-FFF2-40B4-BE49-F238E27FC236}">
                <a16:creationId xmlns:a16="http://schemas.microsoft.com/office/drawing/2014/main" id="{E7620F81-497F-4A2B-AAB4-0BDA769B57E6}"/>
              </a:ext>
            </a:extLst>
          </p:cNvPr>
          <p:cNvSpPr/>
          <p:nvPr/>
        </p:nvSpPr>
        <p:spPr>
          <a:xfrm>
            <a:off x="3829128" y="2150966"/>
            <a:ext cx="4687758" cy="26418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50" dirty="0">
                <a:ea typeface="Roboto" panose="02000000000000000000" pitchFamily="2" charset="0"/>
              </a:rPr>
              <a:t>Bi-Directional | Configurable Pipelines | Store &amp; Forward | Filtering | Batching</a:t>
            </a:r>
            <a:endParaRPr lang="en-GB" sz="1050" dirty="0">
              <a:ea typeface="Roboto" panose="02000000000000000000" pitchFamily="2" charset="0"/>
            </a:endParaRPr>
          </a:p>
        </p:txBody>
      </p:sp>
      <p:pic>
        <p:nvPicPr>
          <p:cNvPr id="52" name="Graphic 105" descr="Fluorescent Light Blub">
            <a:extLst>
              <a:ext uri="{FF2B5EF4-FFF2-40B4-BE49-F238E27FC236}">
                <a16:creationId xmlns:a16="http://schemas.microsoft.com/office/drawing/2014/main" id="{13BCFECB-83E0-42C9-8687-A5FB24BDDD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92724" y="5676409"/>
            <a:ext cx="464305" cy="464305"/>
          </a:xfrm>
          <a:prstGeom prst="rect">
            <a:avLst/>
          </a:prstGeom>
        </p:spPr>
      </p:pic>
      <p:pic>
        <p:nvPicPr>
          <p:cNvPr id="53" name="Graphic 107" descr="Oil Rig">
            <a:extLst>
              <a:ext uri="{FF2B5EF4-FFF2-40B4-BE49-F238E27FC236}">
                <a16:creationId xmlns:a16="http://schemas.microsoft.com/office/drawing/2014/main" id="{3CEDB7D7-4671-4525-B613-B2FDE86771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633942" y="5633874"/>
            <a:ext cx="497514" cy="497514"/>
          </a:xfrm>
          <a:prstGeom prst="rect">
            <a:avLst/>
          </a:prstGeom>
        </p:spPr>
      </p:pic>
      <p:pic>
        <p:nvPicPr>
          <p:cNvPr id="54" name="Graphic 111" descr="Siren">
            <a:extLst>
              <a:ext uri="{FF2B5EF4-FFF2-40B4-BE49-F238E27FC236}">
                <a16:creationId xmlns:a16="http://schemas.microsoft.com/office/drawing/2014/main" id="{15C1DF05-1DD6-4BAD-93B2-674489DD9F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892696" y="5624414"/>
            <a:ext cx="518066" cy="518066"/>
          </a:xfrm>
          <a:prstGeom prst="rect">
            <a:avLst/>
          </a:prstGeom>
        </p:spPr>
      </p:pic>
      <p:pic>
        <p:nvPicPr>
          <p:cNvPr id="55" name="Graphic 112" descr="Robot Hand">
            <a:extLst>
              <a:ext uri="{FF2B5EF4-FFF2-40B4-BE49-F238E27FC236}">
                <a16:creationId xmlns:a16="http://schemas.microsoft.com/office/drawing/2014/main" id="{3CE3D5C5-F7C6-4AC5-8790-28E65572974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61197" y="5631774"/>
            <a:ext cx="518066" cy="518066"/>
          </a:xfrm>
          <a:prstGeom prst="rect">
            <a:avLst/>
          </a:prstGeom>
        </p:spPr>
      </p:pic>
      <p:pic>
        <p:nvPicPr>
          <p:cNvPr id="56" name="Graphic 113" descr="Speedometer Low">
            <a:extLst>
              <a:ext uri="{FF2B5EF4-FFF2-40B4-BE49-F238E27FC236}">
                <a16:creationId xmlns:a16="http://schemas.microsoft.com/office/drawing/2014/main" id="{C4A42207-1EDF-45F5-89FA-06E763DD123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46423" y="5639531"/>
            <a:ext cx="488965" cy="488965"/>
          </a:xfrm>
          <a:prstGeom prst="rect">
            <a:avLst/>
          </a:prstGeom>
        </p:spPr>
      </p:pic>
      <p:pic>
        <p:nvPicPr>
          <p:cNvPr id="57" name="Content Placeholder 4" descr="Security camera">
            <a:extLst>
              <a:ext uri="{FF2B5EF4-FFF2-40B4-BE49-F238E27FC236}">
                <a16:creationId xmlns:a16="http://schemas.microsoft.com/office/drawing/2014/main" id="{5EAAE445-ED90-4EC8-AD9C-2E5E9DA88C9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71021" y="5607694"/>
            <a:ext cx="518066" cy="518066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5DACD32-4664-433F-9E83-37F8037922DE}"/>
              </a:ext>
            </a:extLst>
          </p:cNvPr>
          <p:cNvSpPr txBox="1"/>
          <p:nvPr/>
        </p:nvSpPr>
        <p:spPr>
          <a:xfrm>
            <a:off x="51204" y="54835"/>
            <a:ext cx="4311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3D1951"/>
                </a:solidFill>
              </a:rPr>
              <a:t>EdgeX Device Services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45A3242-C40F-4963-9A4F-191CF3013C1B}"/>
              </a:ext>
            </a:extLst>
          </p:cNvPr>
          <p:cNvSpPr/>
          <p:nvPr/>
        </p:nvSpPr>
        <p:spPr>
          <a:xfrm>
            <a:off x="1201005" y="4453522"/>
            <a:ext cx="856800" cy="629746"/>
          </a:xfrm>
          <a:prstGeom prst="roundRect">
            <a:avLst>
              <a:gd name="adj" fmla="val 5996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Additional Security Services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F0C3E24-F82E-46F1-A652-D8BBA4EFE60D}"/>
              </a:ext>
            </a:extLst>
          </p:cNvPr>
          <p:cNvSpPr/>
          <p:nvPr/>
        </p:nvSpPr>
        <p:spPr>
          <a:xfrm>
            <a:off x="1276311" y="4528828"/>
            <a:ext cx="856800" cy="629746"/>
          </a:xfrm>
          <a:prstGeom prst="roundRect">
            <a:avLst>
              <a:gd name="adj" fmla="val 5996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Additional Security Services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4004C03-5A17-4273-A3DB-AD9DA8ECF018}"/>
              </a:ext>
            </a:extLst>
          </p:cNvPr>
          <p:cNvSpPr/>
          <p:nvPr/>
        </p:nvSpPr>
        <p:spPr>
          <a:xfrm>
            <a:off x="7597566" y="2918939"/>
            <a:ext cx="1188000" cy="547200"/>
          </a:xfrm>
          <a:prstGeom prst="roundRect">
            <a:avLst>
              <a:gd name="adj" fmla="val 6651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ea typeface="Roboto" panose="02000000000000000000" pitchFamily="2" charset="0"/>
              </a:rPr>
              <a:t>Additional Services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1FAC32E7-9192-4C0A-A9EC-F0AC17FCA865}"/>
              </a:ext>
            </a:extLst>
          </p:cNvPr>
          <p:cNvSpPr/>
          <p:nvPr/>
        </p:nvSpPr>
        <p:spPr>
          <a:xfrm>
            <a:off x="7653144" y="2963759"/>
            <a:ext cx="1188000" cy="547200"/>
          </a:xfrm>
          <a:prstGeom prst="roundRect">
            <a:avLst>
              <a:gd name="adj" fmla="val 6651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Additional Services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0C93EB1D-77A8-4A38-A155-BAB76B3D228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474" y="4825412"/>
            <a:ext cx="448057" cy="441016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E477916E-640A-4009-927E-0DAFBA5B64B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760" y="5129382"/>
            <a:ext cx="351131" cy="351131"/>
          </a:xfrm>
          <a:prstGeom prst="rect">
            <a:avLst/>
          </a:prstGeom>
        </p:spPr>
      </p:pic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95353F75-03D6-42BB-AADE-A876889670FC}"/>
              </a:ext>
            </a:extLst>
          </p:cNvPr>
          <p:cNvSpPr/>
          <p:nvPr/>
        </p:nvSpPr>
        <p:spPr>
          <a:xfrm>
            <a:off x="3850657" y="4849824"/>
            <a:ext cx="601174" cy="547200"/>
          </a:xfrm>
          <a:prstGeom prst="roundRect">
            <a:avLst>
              <a:gd name="adj" fmla="val 6366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REST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238777C1-D992-41E2-A3A5-0ABF174E8073}"/>
              </a:ext>
            </a:extLst>
          </p:cNvPr>
          <p:cNvSpPr/>
          <p:nvPr/>
        </p:nvSpPr>
        <p:spPr>
          <a:xfrm>
            <a:off x="3147249" y="4849824"/>
            <a:ext cx="601174" cy="547200"/>
          </a:xfrm>
          <a:prstGeom prst="roundRect">
            <a:avLst>
              <a:gd name="adj" fmla="val 6366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Virtual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23882ADF-001A-4D6C-9CDE-9833CF5AA507}"/>
              </a:ext>
            </a:extLst>
          </p:cNvPr>
          <p:cNvSpPr/>
          <p:nvPr/>
        </p:nvSpPr>
        <p:spPr>
          <a:xfrm>
            <a:off x="5375151" y="4849824"/>
            <a:ext cx="601174" cy="547200"/>
          </a:xfrm>
          <a:prstGeom prst="roundRect">
            <a:avLst>
              <a:gd name="adj" fmla="val 6366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CoAP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B145C16F-063F-4D67-A1C0-9A7BBBADC86E}"/>
              </a:ext>
            </a:extLst>
          </p:cNvPr>
          <p:cNvSpPr/>
          <p:nvPr/>
        </p:nvSpPr>
        <p:spPr>
          <a:xfrm>
            <a:off x="7603053" y="4849824"/>
            <a:ext cx="601174" cy="547200"/>
          </a:xfrm>
          <a:prstGeom prst="roundRect">
            <a:avLst>
              <a:gd name="adj" fmla="val 6366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MQTT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9B2AE32-B5AA-40AA-A391-447A6E9537C7}"/>
              </a:ext>
            </a:extLst>
          </p:cNvPr>
          <p:cNvSpPr/>
          <p:nvPr/>
        </p:nvSpPr>
        <p:spPr>
          <a:xfrm>
            <a:off x="6781967" y="4849824"/>
            <a:ext cx="718852" cy="547200"/>
          </a:xfrm>
          <a:prstGeom prst="roundRect">
            <a:avLst>
              <a:gd name="adj" fmla="val 6366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00" dirty="0">
                <a:solidFill>
                  <a:schemeClr val="tx1"/>
                </a:solidFill>
                <a:ea typeface="Roboto" panose="02000000000000000000" pitchFamily="2" charset="0"/>
              </a:rPr>
              <a:t>Modbus</a:t>
            </a:r>
            <a:endParaRPr lang="en-GB" sz="1050" dirty="0">
              <a:solidFill>
                <a:schemeClr val="tx1"/>
              </a:solidFill>
              <a:ea typeface="Roboto" panose="02000000000000000000" pitchFamily="2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3A9868AD-47D7-4FC9-A819-4A5C122F73B6}"/>
              </a:ext>
            </a:extLst>
          </p:cNvPr>
          <p:cNvSpPr/>
          <p:nvPr/>
        </p:nvSpPr>
        <p:spPr>
          <a:xfrm>
            <a:off x="4554065" y="4849824"/>
            <a:ext cx="718852" cy="547200"/>
          </a:xfrm>
          <a:prstGeom prst="roundRect">
            <a:avLst>
              <a:gd name="adj" fmla="val 6366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00" dirty="0">
                <a:solidFill>
                  <a:schemeClr val="tx1"/>
                </a:solidFill>
                <a:ea typeface="Roboto" panose="02000000000000000000" pitchFamily="2" charset="0"/>
              </a:rPr>
              <a:t>SNMP</a:t>
            </a:r>
            <a:endParaRPr lang="en-GB" sz="1050" dirty="0">
              <a:solidFill>
                <a:schemeClr val="tx1"/>
              </a:solidFill>
              <a:ea typeface="Roboto" panose="02000000000000000000" pitchFamily="2" charset="0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1A75ABFA-77C8-4CC4-AB38-24DCA24DD906}"/>
              </a:ext>
            </a:extLst>
          </p:cNvPr>
          <p:cNvSpPr/>
          <p:nvPr/>
        </p:nvSpPr>
        <p:spPr>
          <a:xfrm>
            <a:off x="8306463" y="4849824"/>
            <a:ext cx="601174" cy="547200"/>
          </a:xfrm>
          <a:prstGeom prst="roundRect">
            <a:avLst>
              <a:gd name="adj" fmla="val 6366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Add’l</a:t>
            </a:r>
          </a:p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DS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0D5FA0C4-F153-47E4-9C92-A7D0B2901316}"/>
              </a:ext>
            </a:extLst>
          </p:cNvPr>
          <p:cNvSpPr/>
          <p:nvPr/>
        </p:nvSpPr>
        <p:spPr>
          <a:xfrm>
            <a:off x="6078559" y="4849824"/>
            <a:ext cx="601174" cy="547200"/>
          </a:xfrm>
          <a:prstGeom prst="roundRect">
            <a:avLst>
              <a:gd name="adj" fmla="val 6366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GPIO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EB781CD5-8D36-4599-87EC-CA4402B9FCAC}"/>
              </a:ext>
            </a:extLst>
          </p:cNvPr>
          <p:cNvSpPr/>
          <p:nvPr/>
        </p:nvSpPr>
        <p:spPr>
          <a:xfrm>
            <a:off x="8346891" y="4899583"/>
            <a:ext cx="601174" cy="547200"/>
          </a:xfrm>
          <a:prstGeom prst="roundRect">
            <a:avLst>
              <a:gd name="adj" fmla="val 6366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Add’l</a:t>
            </a:r>
          </a:p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DS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C3F5AE05-50AD-4939-8826-9932B6D78292}"/>
              </a:ext>
            </a:extLst>
          </p:cNvPr>
          <p:cNvSpPr/>
          <p:nvPr/>
        </p:nvSpPr>
        <p:spPr>
          <a:xfrm>
            <a:off x="8396650" y="4949342"/>
            <a:ext cx="601174" cy="547200"/>
          </a:xfrm>
          <a:prstGeom prst="roundRect">
            <a:avLst>
              <a:gd name="adj" fmla="val 6366"/>
            </a:avLst>
          </a:prstGeom>
          <a:solidFill>
            <a:srgbClr val="D8D8D8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Add’l</a:t>
            </a:r>
          </a:p>
          <a:p>
            <a:pPr algn="ctr"/>
            <a:r>
              <a:rPr lang="en-GB" sz="1050" dirty="0">
                <a:solidFill>
                  <a:schemeClr val="tx1"/>
                </a:solidFill>
                <a:ea typeface="Roboto" panose="02000000000000000000" pitchFamily="2" charset="0"/>
              </a:rPr>
              <a:t>DS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73AD15-324B-B38C-0686-C3AFBB965A85}"/>
              </a:ext>
            </a:extLst>
          </p:cNvPr>
          <p:cNvSpPr/>
          <p:nvPr/>
        </p:nvSpPr>
        <p:spPr>
          <a:xfrm>
            <a:off x="2380499" y="4667603"/>
            <a:ext cx="7629174" cy="88521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671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DC7E7-FAF1-EFD3-84E7-6DCF4577B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an EdgeX Device 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42839-815F-7C14-89CD-F36BC2914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68" y="2059503"/>
            <a:ext cx="11072965" cy="4332908"/>
          </a:xfrm>
        </p:spPr>
        <p:txBody>
          <a:bodyPr/>
          <a:lstStyle/>
          <a:p>
            <a:r>
              <a:rPr lang="en-US" dirty="0"/>
              <a:t>Connects the rest of EdgeX with a device or sensor</a:t>
            </a:r>
          </a:p>
          <a:p>
            <a:pPr lvl="1"/>
            <a:r>
              <a:rPr lang="en-US" dirty="0"/>
              <a:t>Typically, a physical sensor or device (a “thing” in IoT)</a:t>
            </a:r>
          </a:p>
          <a:p>
            <a:pPr lvl="2"/>
            <a:r>
              <a:rPr lang="en-US" dirty="0"/>
              <a:t>Examples: a vibration sensor, thermostat, camera, moisture sensor, …</a:t>
            </a:r>
          </a:p>
          <a:p>
            <a:pPr lvl="1"/>
            <a:r>
              <a:rPr lang="en-US" dirty="0"/>
              <a:t>Can be a virtual sensor or other system made to look like a sensor</a:t>
            </a:r>
          </a:p>
          <a:p>
            <a:pPr lvl="2"/>
            <a:r>
              <a:rPr lang="en-US" dirty="0"/>
              <a:t>Example: getting the weather from the Internet or data passed from another edge gateway</a:t>
            </a:r>
          </a:p>
          <a:p>
            <a:r>
              <a:rPr lang="en-US" dirty="0"/>
              <a:t>A device service speaks a particular protocol</a:t>
            </a:r>
          </a:p>
          <a:p>
            <a:pPr lvl="1"/>
            <a:r>
              <a:rPr lang="en-US" dirty="0"/>
              <a:t>Uses that protocol to communicate with the sensor/device</a:t>
            </a:r>
          </a:p>
          <a:p>
            <a:pPr lvl="1"/>
            <a:r>
              <a:rPr lang="en-US" dirty="0"/>
              <a:t>Example protocols:  Modbus, BACnet, GPIO, MQTT, REST, BLE, 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5D0904-810E-6E62-5DE2-A12504506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290" y="171765"/>
            <a:ext cx="4195643" cy="170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57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359F-03C9-A204-FF97-07422C0C5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Role of a Device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613C5-E4AF-9B84-D937-1D577E799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device service has two (2) primary jobs</a:t>
            </a:r>
          </a:p>
          <a:p>
            <a:pPr lvl="1"/>
            <a:r>
              <a:rPr lang="en-US" dirty="0"/>
              <a:t>Get/collect sensor data from a sensor/device into EdgeX</a:t>
            </a:r>
          </a:p>
          <a:p>
            <a:pPr lvl="2"/>
            <a:r>
              <a:rPr lang="en-US" dirty="0"/>
              <a:t>Example: get the temperature and humidity readings from a thermostat</a:t>
            </a:r>
          </a:p>
          <a:p>
            <a:pPr lvl="1"/>
            <a:r>
              <a:rPr lang="en-US" dirty="0"/>
              <a:t>Set/actuate a device on behalf of EdgeX (or EdgeX’s user)</a:t>
            </a:r>
          </a:p>
          <a:p>
            <a:pPr lvl="2"/>
            <a:r>
              <a:rPr lang="en-US" dirty="0"/>
              <a:t>Example: set the thermostat’s cooling or heating point</a:t>
            </a:r>
          </a:p>
          <a:p>
            <a:r>
              <a:rPr lang="en-US" dirty="0"/>
              <a:t>A device service has other jobs too</a:t>
            </a:r>
          </a:p>
          <a:p>
            <a:pPr lvl="1"/>
            <a:r>
              <a:rPr lang="en-US" dirty="0"/>
              <a:t>Transform the sensor data into EdgeX formatted messages (normalizing)</a:t>
            </a:r>
          </a:p>
          <a:p>
            <a:pPr lvl="1"/>
            <a:r>
              <a:rPr lang="en-US" dirty="0"/>
              <a:t>Monitor the device/sensor (is the device still connected and functioning?)</a:t>
            </a:r>
          </a:p>
          <a:p>
            <a:pPr lvl="1"/>
            <a:r>
              <a:rPr lang="en-US" dirty="0"/>
              <a:t>Discover new sensors/devices and make them available to EdgeX</a:t>
            </a:r>
          </a:p>
          <a:p>
            <a:pPr lvl="2"/>
            <a:r>
              <a:rPr lang="en-US" dirty="0"/>
              <a:t>Automatic discovery is protocol dependent and referred to as “provisioning”</a:t>
            </a:r>
          </a:p>
        </p:txBody>
      </p:sp>
    </p:spTree>
    <p:extLst>
      <p:ext uri="{BB962C8B-B14F-4D97-AF65-F5344CB8AC3E}">
        <p14:creationId xmlns:p14="http://schemas.microsoft.com/office/powerpoint/2010/main" val="572074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6E03-B041-6B4A-6085-6DDFC12F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Existing Device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DBD4D-2EF7-1969-B5EA-84B1ABEE3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68" y="1540399"/>
            <a:ext cx="10919168" cy="4852012"/>
          </a:xfrm>
        </p:spPr>
        <p:txBody>
          <a:bodyPr>
            <a:normAutofit/>
          </a:bodyPr>
          <a:lstStyle/>
          <a:p>
            <a:r>
              <a:rPr lang="en-US" sz="2400" dirty="0"/>
              <a:t>EdgeX comes with a number of device services that speak the popular IoT protocols</a:t>
            </a:r>
          </a:p>
          <a:p>
            <a:pPr lvl="1"/>
            <a:r>
              <a:rPr lang="en-US" sz="2000" dirty="0"/>
              <a:t>Modbus, BACnet, SNMP, MQTT, REST, GPIO, RFID/LLRP, ONVIF camera, USB camera, CoAP, Grove</a:t>
            </a:r>
          </a:p>
          <a:p>
            <a:pPr lvl="1"/>
            <a:r>
              <a:rPr lang="en-US" sz="2000" dirty="0"/>
              <a:t>Some written in Go and some in C</a:t>
            </a:r>
          </a:p>
          <a:p>
            <a:pPr lvl="2"/>
            <a:r>
              <a:rPr lang="en-US" sz="1800" dirty="0"/>
              <a:t>Language doesn’t matter because you typically don’t touch the code of the existing services</a:t>
            </a:r>
          </a:p>
          <a:p>
            <a:pPr lvl="1"/>
            <a:r>
              <a:rPr lang="en-US" sz="2000" dirty="0"/>
              <a:t>“Configure” these to get them to work with your sensor/device</a:t>
            </a:r>
          </a:p>
          <a:p>
            <a:pPr lvl="2"/>
            <a:r>
              <a:rPr lang="en-US" sz="1800" dirty="0"/>
              <a:t>Low or No code approach – saves integration effort </a:t>
            </a:r>
          </a:p>
          <a:p>
            <a:r>
              <a:rPr lang="en-US" sz="2400" dirty="0"/>
              <a:t>EdgeX even comes with a “virtual device” to simulate other sensors/devices</a:t>
            </a:r>
          </a:p>
          <a:p>
            <a:r>
              <a:rPr lang="en-US" sz="2400" dirty="0"/>
              <a:t>3</a:t>
            </a:r>
            <a:r>
              <a:rPr lang="en-US" sz="2400" baseline="30000" dirty="0"/>
              <a:t>rd</a:t>
            </a:r>
            <a:r>
              <a:rPr lang="en-US" sz="2400" dirty="0"/>
              <a:t> party providers offer additional device services (typically commercially)</a:t>
            </a:r>
          </a:p>
          <a:p>
            <a:pPr lvl="1"/>
            <a:r>
              <a:rPr lang="en-US" sz="2000" dirty="0"/>
              <a:t>For proprietary protocols (ex: Profinet) and for more complete protocol implementation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C893968-C5B1-CC85-CDDF-C8622BA84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421" y="5918874"/>
            <a:ext cx="1341120" cy="37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FA50E1E2-2CDB-3582-FE96-F9D4307BC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345" y="5874606"/>
            <a:ext cx="1341121" cy="4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>
            <a:extLst>
              <a:ext uri="{FF2B5EF4-FFF2-40B4-BE49-F238E27FC236}">
                <a16:creationId xmlns:a16="http://schemas.microsoft.com/office/drawing/2014/main" id="{A2AE7F0A-84BA-917F-3370-E44CCBCAF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496" y="5948940"/>
            <a:ext cx="1132518" cy="31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0">
            <a:extLst>
              <a:ext uri="{FF2B5EF4-FFF2-40B4-BE49-F238E27FC236}">
                <a16:creationId xmlns:a16="http://schemas.microsoft.com/office/drawing/2014/main" id="{32E2C2BB-1355-6D2D-139D-C6F6BB7D6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969" y="5908316"/>
            <a:ext cx="1552712" cy="39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NMP - Home Assistant">
            <a:extLst>
              <a:ext uri="{FF2B5EF4-FFF2-40B4-BE49-F238E27FC236}">
                <a16:creationId xmlns:a16="http://schemas.microsoft.com/office/drawing/2014/main" id="{19321DA7-69CE-B515-AB28-FAF761E2C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66" b="28272"/>
          <a:stretch/>
        </p:blipFill>
        <p:spPr bwMode="auto">
          <a:xfrm>
            <a:off x="7327636" y="5886358"/>
            <a:ext cx="1028496" cy="44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LRP interface">
            <a:extLst>
              <a:ext uri="{FF2B5EF4-FFF2-40B4-BE49-F238E27FC236}">
                <a16:creationId xmlns:a16="http://schemas.microsoft.com/office/drawing/2014/main" id="{6CC2ACBC-4360-51CF-A363-66634E877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8087" y="5809903"/>
            <a:ext cx="594783" cy="59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oT CoAP Pro - Apps on Google Play">
            <a:extLst>
              <a:ext uri="{FF2B5EF4-FFF2-40B4-BE49-F238E27FC236}">
                <a16:creationId xmlns:a16="http://schemas.microsoft.com/office/drawing/2014/main" id="{14AD4827-E018-592B-0503-E9E673619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51" b="29852"/>
          <a:stretch/>
        </p:blipFill>
        <p:spPr bwMode="auto">
          <a:xfrm>
            <a:off x="9354827" y="5777094"/>
            <a:ext cx="1370195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803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geX2022Template.potx" id="{497573D5-2061-4844-AE3C-F9D9D60760E9}" vid="{B3483B76-857C-454D-8ED6-4922FCD5EB3E}"/>
    </a:ext>
  </a:extLst>
</a:theme>
</file>

<file path=ppt/theme/theme2.xml><?xml version="1.0" encoding="utf-8"?>
<a:theme xmlns:a="http://schemas.openxmlformats.org/drawingml/2006/main" name="1_Custom Desig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geX2022Template.potx" id="{497573D5-2061-4844-AE3C-F9D9D60760E9}" vid="{3BC3450D-7F8A-4816-BEE4-A2AA004E7A94}"/>
    </a:ext>
  </a:extLst>
</a:theme>
</file>

<file path=ppt/theme/theme3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geX2022Template.potx" id="{497573D5-2061-4844-AE3C-F9D9D60760E9}" vid="{5B0DE843-027D-4D76-B42E-00BBE5699D1A}"/>
    </a:ext>
  </a:extLst>
</a:theme>
</file>

<file path=ppt/theme/theme4.xml><?xml version="1.0" encoding="utf-8"?>
<a:theme xmlns:a="http://schemas.openxmlformats.org/drawingml/2006/main" name="1_OWIH Master">
  <a:themeElements>
    <a:clrScheme name="Custom 13">
      <a:dk1>
        <a:srgbClr val="00AEA1"/>
      </a:dk1>
      <a:lt1>
        <a:srgbClr val="F6F6F4"/>
      </a:lt1>
      <a:dk2>
        <a:srgbClr val="898A89"/>
      </a:dk2>
      <a:lt2>
        <a:srgbClr val="F6F6F4"/>
      </a:lt2>
      <a:accent1>
        <a:srgbClr val="004D64"/>
      </a:accent1>
      <a:accent2>
        <a:srgbClr val="207AAA"/>
      </a:accent2>
      <a:accent3>
        <a:srgbClr val="55B296"/>
      </a:accent3>
      <a:accent4>
        <a:srgbClr val="5BB7CA"/>
      </a:accent4>
      <a:accent5>
        <a:srgbClr val="CDDA4B"/>
      </a:accent5>
      <a:accent6>
        <a:srgbClr val="DC4D3A"/>
      </a:accent6>
      <a:hlink>
        <a:srgbClr val="F2AF44"/>
      </a:hlink>
      <a:folHlink>
        <a:srgbClr val="CDDA4B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Tech Template" id="{8857FEF3-1711-48DE-8389-6E80831D3E55}" vid="{0C2F5D05-EEF8-42DE-9620-7DC630018FD1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EdgeX2022Template</Template>
  <TotalTime>3533</TotalTime>
  <Words>3506</Words>
  <Application>Microsoft Office PowerPoint</Application>
  <PresentationFormat>Widescreen</PresentationFormat>
  <Paragraphs>547</Paragraphs>
  <Slides>45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-apple-system</vt:lpstr>
      <vt:lpstr>Arial</vt:lpstr>
      <vt:lpstr>Calibri</vt:lpstr>
      <vt:lpstr>Calibri Light</vt:lpstr>
      <vt:lpstr>Corbel</vt:lpstr>
      <vt:lpstr>Roboto</vt:lpstr>
      <vt:lpstr>Wingdings</vt:lpstr>
      <vt:lpstr>Custom Design</vt:lpstr>
      <vt:lpstr>1_Custom Design</vt:lpstr>
      <vt:lpstr>Office Theme</vt:lpstr>
      <vt:lpstr>1_OWIH Master</vt:lpstr>
      <vt:lpstr>Building a  Device Profile</vt:lpstr>
      <vt:lpstr>JAMES BUTCHER  james@iotechsys.com</vt:lpstr>
      <vt:lpstr>EdgeX Tech Talk Series 2022</vt:lpstr>
      <vt:lpstr>Agenda</vt:lpstr>
      <vt:lpstr>EdgeX Device Service Reminder</vt:lpstr>
      <vt:lpstr>PowerPoint Presentation</vt:lpstr>
      <vt:lpstr>What is an EdgeX Device Service?</vt:lpstr>
      <vt:lpstr>Role of a Device Service</vt:lpstr>
      <vt:lpstr>Existing Device Services</vt:lpstr>
      <vt:lpstr>EdgeX Device Profiles</vt:lpstr>
      <vt:lpstr>Device Profile Overview</vt:lpstr>
      <vt:lpstr>Big Picture Steps: Onboarding a Device </vt:lpstr>
      <vt:lpstr>Device Information / Device Types</vt:lpstr>
      <vt:lpstr>Device Resources </vt:lpstr>
      <vt:lpstr>Device Resources – Property Value Fields</vt:lpstr>
      <vt:lpstr>Device Resources – Attribute Value Fields (for Modbus)</vt:lpstr>
      <vt:lpstr>Device Commands (Optional)</vt:lpstr>
      <vt:lpstr>Worked Example</vt:lpstr>
      <vt:lpstr>Modbus Power Meter</vt:lpstr>
      <vt:lpstr>Starting Out: Use a Base File and add Identify Information</vt:lpstr>
      <vt:lpstr>What Sensor Values and Data Points Do We Want to Acquire? </vt:lpstr>
      <vt:lpstr>Accessing the Current Value</vt:lpstr>
      <vt:lpstr>Accessing the Energy Value </vt:lpstr>
      <vt:lpstr>Do we want to access multiple values at a time? </vt:lpstr>
      <vt:lpstr>Accessing the Values and Configuration  </vt:lpstr>
      <vt:lpstr>Running the Example</vt:lpstr>
      <vt:lpstr>Running the Example</vt:lpstr>
      <vt:lpstr>Ease-of-Use with Tooling</vt:lpstr>
      <vt:lpstr>Why do we need Tooling for this?</vt:lpstr>
      <vt:lpstr>Device Configuration Tool (DCT) </vt:lpstr>
      <vt:lpstr>DCT Step 1: Create a Device Type</vt:lpstr>
      <vt:lpstr>DCT Step 1: Create a Device Type</vt:lpstr>
      <vt:lpstr>DCT Step 2: Create a Device Resource</vt:lpstr>
      <vt:lpstr>DCT Step 3: Create the Device Profile</vt:lpstr>
      <vt:lpstr>DCT Step 3: Create the Device Profile</vt:lpstr>
      <vt:lpstr>DCT Step 3: Create the Device Profile</vt:lpstr>
      <vt:lpstr>DCT : Other Time-Saving Features</vt:lpstr>
      <vt:lpstr>The EdgeX Ready Program</vt:lpstr>
      <vt:lpstr>Going Further</vt:lpstr>
      <vt:lpstr>IOTech / Edge Xpert Provides Commercial Device Connectivity for EdgeX</vt:lpstr>
      <vt:lpstr>Edge Xpert Value-Add: Modbus</vt:lpstr>
      <vt:lpstr>Edge Xpert Value-Add: BACnet</vt:lpstr>
      <vt:lpstr>Resources</vt:lpstr>
      <vt:lpstr>EdgeX Tech Talk Series 2022 Reminder – Come back and see us</vt:lpstr>
      <vt:lpstr>Tech Talk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Device Profile</dc:title>
  <dc:creator/>
  <cp:lastModifiedBy>James Butcher</cp:lastModifiedBy>
  <cp:revision>94</cp:revision>
  <dcterms:created xsi:type="dcterms:W3CDTF">2022-05-13T23:37:37Z</dcterms:created>
  <dcterms:modified xsi:type="dcterms:W3CDTF">2022-06-23T18:33:22Z</dcterms:modified>
</cp:coreProperties>
</file>